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81" r:id="rId2"/>
    <p:sldId id="282" r:id="rId3"/>
    <p:sldId id="266" r:id="rId4"/>
    <p:sldId id="267" r:id="rId5"/>
    <p:sldId id="268" r:id="rId6"/>
    <p:sldId id="269" r:id="rId7"/>
    <p:sldId id="270" r:id="rId8"/>
    <p:sldId id="271" r:id="rId9"/>
    <p:sldId id="272" r:id="rId10"/>
    <p:sldId id="273" r:id="rId11"/>
    <p:sldId id="274" r:id="rId12"/>
    <p:sldId id="275" r:id="rId13"/>
    <p:sldId id="276" r:id="rId14"/>
    <p:sldId id="277" r:id="rId15"/>
    <p:sldId id="278" r:id="rId16"/>
    <p:sldId id="279" r:id="rId17"/>
    <p:sldId id="280" r:id="rId18"/>
    <p:sldId id="256" r:id="rId19"/>
    <p:sldId id="257" r:id="rId20"/>
    <p:sldId id="258" r:id="rId21"/>
    <p:sldId id="259" r:id="rId22"/>
    <p:sldId id="260" r:id="rId23"/>
    <p:sldId id="261" r:id="rId24"/>
    <p:sldId id="262" r:id="rId25"/>
    <p:sldId id="264" r:id="rId26"/>
  </p:sldIdLst>
  <p:sldSz cx="6858000" cy="9906000" type="A4"/>
  <p:notesSz cx="6858000" cy="9144000"/>
  <p:defaultTextStyle>
    <a:defPPr>
      <a:defRPr lang="en-US"/>
    </a:defPPr>
    <a:lvl1pPr marL="0" algn="l" defTabSz="914235" rtl="0" eaLnBrk="1" latinLnBrk="0" hangingPunct="1">
      <a:defRPr sz="1800" kern="1200">
        <a:solidFill>
          <a:schemeClr val="tx1"/>
        </a:solidFill>
        <a:latin typeface="+mn-lt"/>
        <a:ea typeface="+mn-ea"/>
        <a:cs typeface="+mn-cs"/>
      </a:defRPr>
    </a:lvl1pPr>
    <a:lvl2pPr marL="457117" algn="l" defTabSz="914235" rtl="0" eaLnBrk="1" latinLnBrk="0" hangingPunct="1">
      <a:defRPr sz="1800" kern="1200">
        <a:solidFill>
          <a:schemeClr val="tx1"/>
        </a:solidFill>
        <a:latin typeface="+mn-lt"/>
        <a:ea typeface="+mn-ea"/>
        <a:cs typeface="+mn-cs"/>
      </a:defRPr>
    </a:lvl2pPr>
    <a:lvl3pPr marL="914235" algn="l" defTabSz="914235" rtl="0" eaLnBrk="1" latinLnBrk="0" hangingPunct="1">
      <a:defRPr sz="1800" kern="1200">
        <a:solidFill>
          <a:schemeClr val="tx1"/>
        </a:solidFill>
        <a:latin typeface="+mn-lt"/>
        <a:ea typeface="+mn-ea"/>
        <a:cs typeface="+mn-cs"/>
      </a:defRPr>
    </a:lvl3pPr>
    <a:lvl4pPr marL="1371353" algn="l" defTabSz="914235" rtl="0" eaLnBrk="1" latinLnBrk="0" hangingPunct="1">
      <a:defRPr sz="1800" kern="1200">
        <a:solidFill>
          <a:schemeClr val="tx1"/>
        </a:solidFill>
        <a:latin typeface="+mn-lt"/>
        <a:ea typeface="+mn-ea"/>
        <a:cs typeface="+mn-cs"/>
      </a:defRPr>
    </a:lvl4pPr>
    <a:lvl5pPr marL="1828470" algn="l" defTabSz="914235" rtl="0" eaLnBrk="1" latinLnBrk="0" hangingPunct="1">
      <a:defRPr sz="1800" kern="1200">
        <a:solidFill>
          <a:schemeClr val="tx1"/>
        </a:solidFill>
        <a:latin typeface="+mn-lt"/>
        <a:ea typeface="+mn-ea"/>
        <a:cs typeface="+mn-cs"/>
      </a:defRPr>
    </a:lvl5pPr>
    <a:lvl6pPr marL="2285588" algn="l" defTabSz="914235" rtl="0" eaLnBrk="1" latinLnBrk="0" hangingPunct="1">
      <a:defRPr sz="1800" kern="1200">
        <a:solidFill>
          <a:schemeClr val="tx1"/>
        </a:solidFill>
        <a:latin typeface="+mn-lt"/>
        <a:ea typeface="+mn-ea"/>
        <a:cs typeface="+mn-cs"/>
      </a:defRPr>
    </a:lvl6pPr>
    <a:lvl7pPr marL="2742705" algn="l" defTabSz="914235" rtl="0" eaLnBrk="1" latinLnBrk="0" hangingPunct="1">
      <a:defRPr sz="1800" kern="1200">
        <a:solidFill>
          <a:schemeClr val="tx1"/>
        </a:solidFill>
        <a:latin typeface="+mn-lt"/>
        <a:ea typeface="+mn-ea"/>
        <a:cs typeface="+mn-cs"/>
      </a:defRPr>
    </a:lvl7pPr>
    <a:lvl8pPr marL="3199823" algn="l" defTabSz="914235" rtl="0" eaLnBrk="1" latinLnBrk="0" hangingPunct="1">
      <a:defRPr sz="1800" kern="1200">
        <a:solidFill>
          <a:schemeClr val="tx1"/>
        </a:solidFill>
        <a:latin typeface="+mn-lt"/>
        <a:ea typeface="+mn-ea"/>
        <a:cs typeface="+mn-cs"/>
      </a:defRPr>
    </a:lvl8pPr>
    <a:lvl9pPr marL="3656940" algn="l" defTabSz="914235"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48" d="100"/>
          <a:sy n="48" d="100"/>
        </p:scale>
        <p:origin x="-2741" y="-293"/>
      </p:cViewPr>
      <p:guideLst>
        <p:guide orient="horz" pos="3120"/>
        <p:guide pos="216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ACDA6DF-046D-40D8-8A96-E8E25CFA366F}" type="datetimeFigureOut">
              <a:rPr lang="en-US" smtClean="0"/>
              <a:pPr/>
              <a:t>25-Nov-19</a:t>
            </a:fld>
            <a:endParaRPr lang="en-US"/>
          </a:p>
        </p:txBody>
      </p:sp>
      <p:sp>
        <p:nvSpPr>
          <p:cNvPr id="4" name="Slide Image Placeholder 3"/>
          <p:cNvSpPr>
            <a:spLocks noGrp="1" noRot="1" noChangeAspect="1"/>
          </p:cNvSpPr>
          <p:nvPr>
            <p:ph type="sldImg" idx="2"/>
          </p:nvPr>
        </p:nvSpPr>
        <p:spPr>
          <a:xfrm>
            <a:off x="2241550" y="685800"/>
            <a:ext cx="23749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9D184D0-BB33-4FAC-98F0-E7E5BF28A7B5}"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CCE003-114A-4B35-80A6-517D2CF45585}" type="slidenum">
              <a:rPr lang="en-US" smtClean="0"/>
              <a:pPr/>
              <a:t>3</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3077284"/>
            <a:ext cx="5829300" cy="2123369"/>
          </a:xfrm>
        </p:spPr>
        <p:txBody>
          <a:bodyPr/>
          <a:lstStyle/>
          <a:p>
            <a:r>
              <a:rPr lang="en-US" smtClean="0"/>
              <a:t>Click to edit Master title style</a:t>
            </a:r>
            <a:endParaRPr lang="en-US"/>
          </a:p>
        </p:txBody>
      </p:sp>
      <p:sp>
        <p:nvSpPr>
          <p:cNvPr id="3" name="Subtitle 2"/>
          <p:cNvSpPr>
            <a:spLocks noGrp="1"/>
          </p:cNvSpPr>
          <p:nvPr>
            <p:ph type="subTitle" idx="1"/>
          </p:nvPr>
        </p:nvSpPr>
        <p:spPr>
          <a:xfrm>
            <a:off x="1028700" y="5613400"/>
            <a:ext cx="4800600" cy="2531533"/>
          </a:xfrm>
        </p:spPr>
        <p:txBody>
          <a:bodyPr/>
          <a:lstStyle>
            <a:lvl1pPr marL="0" indent="0" algn="ctr">
              <a:buNone/>
              <a:defRPr>
                <a:solidFill>
                  <a:schemeClr val="tx1">
                    <a:tint val="75000"/>
                  </a:schemeClr>
                </a:solidFill>
              </a:defRPr>
            </a:lvl1pPr>
            <a:lvl2pPr marL="457117" indent="0" algn="ctr">
              <a:buNone/>
              <a:defRPr>
                <a:solidFill>
                  <a:schemeClr val="tx1">
                    <a:tint val="75000"/>
                  </a:schemeClr>
                </a:solidFill>
              </a:defRPr>
            </a:lvl2pPr>
            <a:lvl3pPr marL="914235" indent="0" algn="ctr">
              <a:buNone/>
              <a:defRPr>
                <a:solidFill>
                  <a:schemeClr val="tx1">
                    <a:tint val="75000"/>
                  </a:schemeClr>
                </a:solidFill>
              </a:defRPr>
            </a:lvl3pPr>
            <a:lvl4pPr marL="1371353" indent="0" algn="ctr">
              <a:buNone/>
              <a:defRPr>
                <a:solidFill>
                  <a:schemeClr val="tx1">
                    <a:tint val="75000"/>
                  </a:schemeClr>
                </a:solidFill>
              </a:defRPr>
            </a:lvl4pPr>
            <a:lvl5pPr marL="1828470" indent="0" algn="ctr">
              <a:buNone/>
              <a:defRPr>
                <a:solidFill>
                  <a:schemeClr val="tx1">
                    <a:tint val="75000"/>
                  </a:schemeClr>
                </a:solidFill>
              </a:defRPr>
            </a:lvl5pPr>
            <a:lvl6pPr marL="2285588" indent="0" algn="ctr">
              <a:buNone/>
              <a:defRPr>
                <a:solidFill>
                  <a:schemeClr val="tx1">
                    <a:tint val="75000"/>
                  </a:schemeClr>
                </a:solidFill>
              </a:defRPr>
            </a:lvl6pPr>
            <a:lvl7pPr marL="2742705" indent="0" algn="ctr">
              <a:buNone/>
              <a:defRPr>
                <a:solidFill>
                  <a:schemeClr val="tx1">
                    <a:tint val="75000"/>
                  </a:schemeClr>
                </a:solidFill>
              </a:defRPr>
            </a:lvl7pPr>
            <a:lvl8pPr marL="3199823" indent="0" algn="ctr">
              <a:buNone/>
              <a:defRPr>
                <a:solidFill>
                  <a:schemeClr val="tx1">
                    <a:tint val="75000"/>
                  </a:schemeClr>
                </a:solidFill>
              </a:defRPr>
            </a:lvl8pPr>
            <a:lvl9pPr marL="365694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DF9E4A2-2602-4340-AAB5-A6FCF7BB0156}" type="datetimeFigureOut">
              <a:rPr lang="en-US" smtClean="0"/>
              <a:pPr/>
              <a:t>25-Nov-19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529EC7-59E5-43A1-8C3D-6687C46B1AB2}"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DF9E4A2-2602-4340-AAB5-A6FCF7BB0156}" type="datetimeFigureOut">
              <a:rPr lang="en-US" smtClean="0"/>
              <a:pPr/>
              <a:t>25-Nov-19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529EC7-59E5-43A1-8C3D-6687C46B1AB2}"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72050" y="396703"/>
            <a:ext cx="1543050" cy="845220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42900" y="396703"/>
            <a:ext cx="4514850" cy="845220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DF9E4A2-2602-4340-AAB5-A6FCF7BB0156}" type="datetimeFigureOut">
              <a:rPr lang="en-US" smtClean="0"/>
              <a:pPr/>
              <a:t>25-Nov-19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529EC7-59E5-43A1-8C3D-6687C46B1AB2}"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DF9E4A2-2602-4340-AAB5-A6FCF7BB0156}" type="datetimeFigureOut">
              <a:rPr lang="en-US" smtClean="0"/>
              <a:pPr/>
              <a:t>25-Nov-19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529EC7-59E5-43A1-8C3D-6687C46B1AB2}"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1735" y="6365526"/>
            <a:ext cx="5829300" cy="1967442"/>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541735" y="4198588"/>
            <a:ext cx="5829300" cy="2166937"/>
          </a:xfrm>
        </p:spPr>
        <p:txBody>
          <a:bodyPr anchor="b"/>
          <a:lstStyle>
            <a:lvl1pPr marL="0" indent="0">
              <a:buNone/>
              <a:defRPr sz="2000">
                <a:solidFill>
                  <a:schemeClr val="tx1">
                    <a:tint val="75000"/>
                  </a:schemeClr>
                </a:solidFill>
              </a:defRPr>
            </a:lvl1pPr>
            <a:lvl2pPr marL="457117" indent="0">
              <a:buNone/>
              <a:defRPr sz="1800">
                <a:solidFill>
                  <a:schemeClr val="tx1">
                    <a:tint val="75000"/>
                  </a:schemeClr>
                </a:solidFill>
              </a:defRPr>
            </a:lvl2pPr>
            <a:lvl3pPr marL="914235" indent="0">
              <a:buNone/>
              <a:defRPr sz="1600">
                <a:solidFill>
                  <a:schemeClr val="tx1">
                    <a:tint val="75000"/>
                  </a:schemeClr>
                </a:solidFill>
              </a:defRPr>
            </a:lvl3pPr>
            <a:lvl4pPr marL="1371353" indent="0">
              <a:buNone/>
              <a:defRPr sz="1400">
                <a:solidFill>
                  <a:schemeClr val="tx1">
                    <a:tint val="75000"/>
                  </a:schemeClr>
                </a:solidFill>
              </a:defRPr>
            </a:lvl4pPr>
            <a:lvl5pPr marL="1828470" indent="0">
              <a:buNone/>
              <a:defRPr sz="1400">
                <a:solidFill>
                  <a:schemeClr val="tx1">
                    <a:tint val="75000"/>
                  </a:schemeClr>
                </a:solidFill>
              </a:defRPr>
            </a:lvl5pPr>
            <a:lvl6pPr marL="2285588" indent="0">
              <a:buNone/>
              <a:defRPr sz="1400">
                <a:solidFill>
                  <a:schemeClr val="tx1">
                    <a:tint val="75000"/>
                  </a:schemeClr>
                </a:solidFill>
              </a:defRPr>
            </a:lvl6pPr>
            <a:lvl7pPr marL="2742705" indent="0">
              <a:buNone/>
              <a:defRPr sz="1400">
                <a:solidFill>
                  <a:schemeClr val="tx1">
                    <a:tint val="75000"/>
                  </a:schemeClr>
                </a:solidFill>
              </a:defRPr>
            </a:lvl7pPr>
            <a:lvl8pPr marL="3199823" indent="0">
              <a:buNone/>
              <a:defRPr sz="1400">
                <a:solidFill>
                  <a:schemeClr val="tx1">
                    <a:tint val="75000"/>
                  </a:schemeClr>
                </a:solidFill>
              </a:defRPr>
            </a:lvl8pPr>
            <a:lvl9pPr marL="365694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DF9E4A2-2602-4340-AAB5-A6FCF7BB0156}" type="datetimeFigureOut">
              <a:rPr lang="en-US" smtClean="0"/>
              <a:pPr/>
              <a:t>25-Nov-19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529EC7-59E5-43A1-8C3D-6687C46B1AB2}"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42900" y="2311402"/>
            <a:ext cx="3028950" cy="653750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3486150" y="2311402"/>
            <a:ext cx="3028950" cy="653750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DF9E4A2-2602-4340-AAB5-A6FCF7BB0156}" type="datetimeFigureOut">
              <a:rPr lang="en-US" smtClean="0"/>
              <a:pPr/>
              <a:t>25-Nov-19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529EC7-59E5-43A1-8C3D-6687C46B1AB2}"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342900" y="2217385"/>
            <a:ext cx="3030141" cy="924101"/>
          </a:xfrm>
        </p:spPr>
        <p:txBody>
          <a:bodyPr anchor="b"/>
          <a:lstStyle>
            <a:lvl1pPr marL="0" indent="0">
              <a:buNone/>
              <a:defRPr sz="2400" b="1"/>
            </a:lvl1pPr>
            <a:lvl2pPr marL="457117" indent="0">
              <a:buNone/>
              <a:defRPr sz="2000" b="1"/>
            </a:lvl2pPr>
            <a:lvl3pPr marL="914235" indent="0">
              <a:buNone/>
              <a:defRPr sz="1800" b="1"/>
            </a:lvl3pPr>
            <a:lvl4pPr marL="1371353" indent="0">
              <a:buNone/>
              <a:defRPr sz="1600" b="1"/>
            </a:lvl4pPr>
            <a:lvl5pPr marL="1828470" indent="0">
              <a:buNone/>
              <a:defRPr sz="1600" b="1"/>
            </a:lvl5pPr>
            <a:lvl6pPr marL="2285588" indent="0">
              <a:buNone/>
              <a:defRPr sz="1600" b="1"/>
            </a:lvl6pPr>
            <a:lvl7pPr marL="2742705" indent="0">
              <a:buNone/>
              <a:defRPr sz="1600" b="1"/>
            </a:lvl7pPr>
            <a:lvl8pPr marL="3199823" indent="0">
              <a:buNone/>
              <a:defRPr sz="1600" b="1"/>
            </a:lvl8pPr>
            <a:lvl9pPr marL="365694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342900" y="3141486"/>
            <a:ext cx="3030141" cy="570741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3483769" y="2217385"/>
            <a:ext cx="3031332" cy="924101"/>
          </a:xfrm>
        </p:spPr>
        <p:txBody>
          <a:bodyPr anchor="b"/>
          <a:lstStyle>
            <a:lvl1pPr marL="0" indent="0">
              <a:buNone/>
              <a:defRPr sz="2400" b="1"/>
            </a:lvl1pPr>
            <a:lvl2pPr marL="457117" indent="0">
              <a:buNone/>
              <a:defRPr sz="2000" b="1"/>
            </a:lvl2pPr>
            <a:lvl3pPr marL="914235" indent="0">
              <a:buNone/>
              <a:defRPr sz="1800" b="1"/>
            </a:lvl3pPr>
            <a:lvl4pPr marL="1371353" indent="0">
              <a:buNone/>
              <a:defRPr sz="1600" b="1"/>
            </a:lvl4pPr>
            <a:lvl5pPr marL="1828470" indent="0">
              <a:buNone/>
              <a:defRPr sz="1600" b="1"/>
            </a:lvl5pPr>
            <a:lvl6pPr marL="2285588" indent="0">
              <a:buNone/>
              <a:defRPr sz="1600" b="1"/>
            </a:lvl6pPr>
            <a:lvl7pPr marL="2742705" indent="0">
              <a:buNone/>
              <a:defRPr sz="1600" b="1"/>
            </a:lvl7pPr>
            <a:lvl8pPr marL="3199823" indent="0">
              <a:buNone/>
              <a:defRPr sz="1600" b="1"/>
            </a:lvl8pPr>
            <a:lvl9pPr marL="365694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3483769" y="3141486"/>
            <a:ext cx="3031332" cy="570741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DF9E4A2-2602-4340-AAB5-A6FCF7BB0156}" type="datetimeFigureOut">
              <a:rPr lang="en-US" smtClean="0"/>
              <a:pPr/>
              <a:t>25-Nov-19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9529EC7-59E5-43A1-8C3D-6687C46B1AB2}"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DF9E4A2-2602-4340-AAB5-A6FCF7BB0156}" type="datetimeFigureOut">
              <a:rPr lang="en-US" smtClean="0"/>
              <a:pPr/>
              <a:t>25-Nov-19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9529EC7-59E5-43A1-8C3D-6687C46B1AB2}"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F9E4A2-2602-4340-AAB5-A6FCF7BB0156}" type="datetimeFigureOut">
              <a:rPr lang="en-US" smtClean="0"/>
              <a:pPr/>
              <a:t>25-Nov-19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9529EC7-59E5-43A1-8C3D-6687C46B1AB2}"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1" y="394405"/>
            <a:ext cx="2256235" cy="167851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2681289" y="394408"/>
            <a:ext cx="3833812" cy="845449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342901" y="2072924"/>
            <a:ext cx="2256235" cy="6775980"/>
          </a:xfrm>
        </p:spPr>
        <p:txBody>
          <a:bodyPr/>
          <a:lstStyle>
            <a:lvl1pPr marL="0" indent="0">
              <a:buNone/>
              <a:defRPr sz="1400"/>
            </a:lvl1pPr>
            <a:lvl2pPr marL="457117" indent="0">
              <a:buNone/>
              <a:defRPr sz="1200"/>
            </a:lvl2pPr>
            <a:lvl3pPr marL="914235" indent="0">
              <a:buNone/>
              <a:defRPr sz="1000"/>
            </a:lvl3pPr>
            <a:lvl4pPr marL="1371353" indent="0">
              <a:buNone/>
              <a:defRPr sz="900"/>
            </a:lvl4pPr>
            <a:lvl5pPr marL="1828470" indent="0">
              <a:buNone/>
              <a:defRPr sz="900"/>
            </a:lvl5pPr>
            <a:lvl6pPr marL="2285588" indent="0">
              <a:buNone/>
              <a:defRPr sz="900"/>
            </a:lvl6pPr>
            <a:lvl7pPr marL="2742705" indent="0">
              <a:buNone/>
              <a:defRPr sz="900"/>
            </a:lvl7pPr>
            <a:lvl8pPr marL="3199823" indent="0">
              <a:buNone/>
              <a:defRPr sz="900"/>
            </a:lvl8pPr>
            <a:lvl9pPr marL="365694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DF9E4A2-2602-4340-AAB5-A6FCF7BB0156}" type="datetimeFigureOut">
              <a:rPr lang="en-US" smtClean="0"/>
              <a:pPr/>
              <a:t>25-Nov-19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529EC7-59E5-43A1-8C3D-6687C46B1AB2}"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44216" y="6934200"/>
            <a:ext cx="4114800" cy="818622"/>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344216" y="885119"/>
            <a:ext cx="4114800" cy="5943600"/>
          </a:xfrm>
        </p:spPr>
        <p:txBody>
          <a:bodyPr/>
          <a:lstStyle>
            <a:lvl1pPr marL="0" indent="0">
              <a:buNone/>
              <a:defRPr sz="3200"/>
            </a:lvl1pPr>
            <a:lvl2pPr marL="457117" indent="0">
              <a:buNone/>
              <a:defRPr sz="2800"/>
            </a:lvl2pPr>
            <a:lvl3pPr marL="914235" indent="0">
              <a:buNone/>
              <a:defRPr sz="2400"/>
            </a:lvl3pPr>
            <a:lvl4pPr marL="1371353" indent="0">
              <a:buNone/>
              <a:defRPr sz="2000"/>
            </a:lvl4pPr>
            <a:lvl5pPr marL="1828470" indent="0">
              <a:buNone/>
              <a:defRPr sz="2000"/>
            </a:lvl5pPr>
            <a:lvl6pPr marL="2285588" indent="0">
              <a:buNone/>
              <a:defRPr sz="2000"/>
            </a:lvl6pPr>
            <a:lvl7pPr marL="2742705" indent="0">
              <a:buNone/>
              <a:defRPr sz="2000"/>
            </a:lvl7pPr>
            <a:lvl8pPr marL="3199823" indent="0">
              <a:buNone/>
              <a:defRPr sz="2000"/>
            </a:lvl8pPr>
            <a:lvl9pPr marL="3656940" indent="0">
              <a:buNone/>
              <a:defRPr sz="2000"/>
            </a:lvl9pPr>
          </a:lstStyle>
          <a:p>
            <a:endParaRPr lang="en-US"/>
          </a:p>
        </p:txBody>
      </p:sp>
      <p:sp>
        <p:nvSpPr>
          <p:cNvPr id="4" name="Text Placeholder 3"/>
          <p:cNvSpPr>
            <a:spLocks noGrp="1"/>
          </p:cNvSpPr>
          <p:nvPr>
            <p:ph type="body" sz="half" idx="2"/>
          </p:nvPr>
        </p:nvSpPr>
        <p:spPr>
          <a:xfrm>
            <a:off x="1344216" y="7752822"/>
            <a:ext cx="4114800" cy="1162578"/>
          </a:xfrm>
        </p:spPr>
        <p:txBody>
          <a:bodyPr/>
          <a:lstStyle>
            <a:lvl1pPr marL="0" indent="0">
              <a:buNone/>
              <a:defRPr sz="1400"/>
            </a:lvl1pPr>
            <a:lvl2pPr marL="457117" indent="0">
              <a:buNone/>
              <a:defRPr sz="1200"/>
            </a:lvl2pPr>
            <a:lvl3pPr marL="914235" indent="0">
              <a:buNone/>
              <a:defRPr sz="1000"/>
            </a:lvl3pPr>
            <a:lvl4pPr marL="1371353" indent="0">
              <a:buNone/>
              <a:defRPr sz="900"/>
            </a:lvl4pPr>
            <a:lvl5pPr marL="1828470" indent="0">
              <a:buNone/>
              <a:defRPr sz="900"/>
            </a:lvl5pPr>
            <a:lvl6pPr marL="2285588" indent="0">
              <a:buNone/>
              <a:defRPr sz="900"/>
            </a:lvl6pPr>
            <a:lvl7pPr marL="2742705" indent="0">
              <a:buNone/>
              <a:defRPr sz="900"/>
            </a:lvl7pPr>
            <a:lvl8pPr marL="3199823" indent="0">
              <a:buNone/>
              <a:defRPr sz="900"/>
            </a:lvl8pPr>
            <a:lvl9pPr marL="365694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DF9E4A2-2602-4340-AAB5-A6FCF7BB0156}" type="datetimeFigureOut">
              <a:rPr lang="en-US" smtClean="0"/>
              <a:pPr/>
              <a:t>25-Nov-19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529EC7-59E5-43A1-8C3D-6687C46B1AB2}"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396699"/>
            <a:ext cx="6172200" cy="1651000"/>
          </a:xfrm>
          <a:prstGeom prst="rect">
            <a:avLst/>
          </a:prstGeom>
        </p:spPr>
        <p:txBody>
          <a:bodyPr vert="horz" lIns="91423" tIns="45712" rIns="91423" bIns="45712"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342900" y="2311402"/>
            <a:ext cx="6172200" cy="6537502"/>
          </a:xfrm>
          <a:prstGeom prst="rect">
            <a:avLst/>
          </a:prstGeom>
        </p:spPr>
        <p:txBody>
          <a:bodyPr vert="horz" lIns="91423" tIns="45712" rIns="91423" bIns="45712"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342900" y="9181398"/>
            <a:ext cx="1600200" cy="527403"/>
          </a:xfrm>
          <a:prstGeom prst="rect">
            <a:avLst/>
          </a:prstGeom>
        </p:spPr>
        <p:txBody>
          <a:bodyPr vert="horz" lIns="91423" tIns="45712" rIns="91423" bIns="45712" rtlCol="0" anchor="ctr"/>
          <a:lstStyle>
            <a:lvl1pPr algn="l">
              <a:defRPr sz="1200">
                <a:solidFill>
                  <a:schemeClr val="tx1">
                    <a:tint val="75000"/>
                  </a:schemeClr>
                </a:solidFill>
              </a:defRPr>
            </a:lvl1pPr>
          </a:lstStyle>
          <a:p>
            <a:fld id="{5DF9E4A2-2602-4340-AAB5-A6FCF7BB0156}" type="datetimeFigureOut">
              <a:rPr lang="en-US" smtClean="0"/>
              <a:pPr/>
              <a:t>25-Nov-19</a:t>
            </a:fld>
            <a:endParaRPr lang="en-US"/>
          </a:p>
        </p:txBody>
      </p:sp>
      <p:sp>
        <p:nvSpPr>
          <p:cNvPr id="5" name="Footer Placeholder 4"/>
          <p:cNvSpPr>
            <a:spLocks noGrp="1"/>
          </p:cNvSpPr>
          <p:nvPr>
            <p:ph type="ftr" sz="quarter" idx="3"/>
          </p:nvPr>
        </p:nvSpPr>
        <p:spPr>
          <a:xfrm>
            <a:off x="2343150" y="9181398"/>
            <a:ext cx="2171700" cy="527403"/>
          </a:xfrm>
          <a:prstGeom prst="rect">
            <a:avLst/>
          </a:prstGeom>
        </p:spPr>
        <p:txBody>
          <a:bodyPr vert="horz" lIns="91423" tIns="45712" rIns="91423" bIns="45712"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914900" y="9181398"/>
            <a:ext cx="1600200" cy="527403"/>
          </a:xfrm>
          <a:prstGeom prst="rect">
            <a:avLst/>
          </a:prstGeom>
        </p:spPr>
        <p:txBody>
          <a:bodyPr vert="horz" lIns="91423" tIns="45712" rIns="91423" bIns="45712" rtlCol="0" anchor="ctr"/>
          <a:lstStyle>
            <a:lvl1pPr algn="r">
              <a:defRPr sz="1200">
                <a:solidFill>
                  <a:schemeClr val="tx1">
                    <a:tint val="75000"/>
                  </a:schemeClr>
                </a:solidFill>
              </a:defRPr>
            </a:lvl1pPr>
          </a:lstStyle>
          <a:p>
            <a:fld id="{99529EC7-59E5-43A1-8C3D-6687C46B1AB2}"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235" rtl="0" eaLnBrk="1" latinLnBrk="0" hangingPunct="1">
        <a:spcBef>
          <a:spcPct val="0"/>
        </a:spcBef>
        <a:buNone/>
        <a:defRPr sz="4400" kern="1200">
          <a:solidFill>
            <a:schemeClr val="tx1"/>
          </a:solidFill>
          <a:latin typeface="+mj-lt"/>
          <a:ea typeface="+mj-ea"/>
          <a:cs typeface="+mj-cs"/>
        </a:defRPr>
      </a:lvl1pPr>
    </p:titleStyle>
    <p:bodyStyle>
      <a:lvl1pPr marL="342838" indent="-342838" algn="l" defTabSz="914235"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816" indent="-285699" algn="l" defTabSz="914235"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794" indent="-228559" algn="l" defTabSz="914235"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599911" indent="-228559" algn="l" defTabSz="914235"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029" indent="-228559" algn="l" defTabSz="914235"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147" indent="-228559" algn="l" defTabSz="91423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264" indent="-228559" algn="l" defTabSz="91423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382" indent="-228559" algn="l" defTabSz="91423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499" indent="-228559" algn="l" defTabSz="914235"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235" rtl="0" eaLnBrk="1" latinLnBrk="0" hangingPunct="1">
        <a:defRPr sz="1800" kern="1200">
          <a:solidFill>
            <a:schemeClr val="tx1"/>
          </a:solidFill>
          <a:latin typeface="+mn-lt"/>
          <a:ea typeface="+mn-ea"/>
          <a:cs typeface="+mn-cs"/>
        </a:defRPr>
      </a:lvl1pPr>
      <a:lvl2pPr marL="457117" algn="l" defTabSz="914235" rtl="0" eaLnBrk="1" latinLnBrk="0" hangingPunct="1">
        <a:defRPr sz="1800" kern="1200">
          <a:solidFill>
            <a:schemeClr val="tx1"/>
          </a:solidFill>
          <a:latin typeface="+mn-lt"/>
          <a:ea typeface="+mn-ea"/>
          <a:cs typeface="+mn-cs"/>
        </a:defRPr>
      </a:lvl2pPr>
      <a:lvl3pPr marL="914235" algn="l" defTabSz="914235" rtl="0" eaLnBrk="1" latinLnBrk="0" hangingPunct="1">
        <a:defRPr sz="1800" kern="1200">
          <a:solidFill>
            <a:schemeClr val="tx1"/>
          </a:solidFill>
          <a:latin typeface="+mn-lt"/>
          <a:ea typeface="+mn-ea"/>
          <a:cs typeface="+mn-cs"/>
        </a:defRPr>
      </a:lvl3pPr>
      <a:lvl4pPr marL="1371353" algn="l" defTabSz="914235" rtl="0" eaLnBrk="1" latinLnBrk="0" hangingPunct="1">
        <a:defRPr sz="1800" kern="1200">
          <a:solidFill>
            <a:schemeClr val="tx1"/>
          </a:solidFill>
          <a:latin typeface="+mn-lt"/>
          <a:ea typeface="+mn-ea"/>
          <a:cs typeface="+mn-cs"/>
        </a:defRPr>
      </a:lvl4pPr>
      <a:lvl5pPr marL="1828470" algn="l" defTabSz="914235" rtl="0" eaLnBrk="1" latinLnBrk="0" hangingPunct="1">
        <a:defRPr sz="1800" kern="1200">
          <a:solidFill>
            <a:schemeClr val="tx1"/>
          </a:solidFill>
          <a:latin typeface="+mn-lt"/>
          <a:ea typeface="+mn-ea"/>
          <a:cs typeface="+mn-cs"/>
        </a:defRPr>
      </a:lvl5pPr>
      <a:lvl6pPr marL="2285588" algn="l" defTabSz="914235" rtl="0" eaLnBrk="1" latinLnBrk="0" hangingPunct="1">
        <a:defRPr sz="1800" kern="1200">
          <a:solidFill>
            <a:schemeClr val="tx1"/>
          </a:solidFill>
          <a:latin typeface="+mn-lt"/>
          <a:ea typeface="+mn-ea"/>
          <a:cs typeface="+mn-cs"/>
        </a:defRPr>
      </a:lvl6pPr>
      <a:lvl7pPr marL="2742705" algn="l" defTabSz="914235" rtl="0" eaLnBrk="1" latinLnBrk="0" hangingPunct="1">
        <a:defRPr sz="1800" kern="1200">
          <a:solidFill>
            <a:schemeClr val="tx1"/>
          </a:solidFill>
          <a:latin typeface="+mn-lt"/>
          <a:ea typeface="+mn-ea"/>
          <a:cs typeface="+mn-cs"/>
        </a:defRPr>
      </a:lvl7pPr>
      <a:lvl8pPr marL="3199823" algn="l" defTabSz="914235" rtl="0" eaLnBrk="1" latinLnBrk="0" hangingPunct="1">
        <a:defRPr sz="1800" kern="1200">
          <a:solidFill>
            <a:schemeClr val="tx1"/>
          </a:solidFill>
          <a:latin typeface="+mn-lt"/>
          <a:ea typeface="+mn-ea"/>
          <a:cs typeface="+mn-cs"/>
        </a:defRPr>
      </a:lvl8pPr>
      <a:lvl9pPr marL="3656940" algn="l" defTabSz="91423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628800" y="560512"/>
            <a:ext cx="3384376" cy="523220"/>
          </a:xfrm>
          <a:prstGeom prst="rect">
            <a:avLst/>
          </a:prstGeom>
          <a:noFill/>
        </p:spPr>
        <p:txBody>
          <a:bodyPr wrap="square" rtlCol="0">
            <a:spAutoFit/>
          </a:bodyPr>
          <a:lstStyle/>
          <a:p>
            <a:pPr algn="ctr"/>
            <a:r>
              <a:rPr lang="en-US" sz="2800" b="1" dirty="0" smtClean="0">
                <a:solidFill>
                  <a:srgbClr val="0070C0"/>
                </a:solidFill>
                <a:latin typeface="Times" pitchFamily="18" charset="0"/>
                <a:cs typeface="Times" pitchFamily="18" charset="0"/>
              </a:rPr>
              <a:t>TOPPERSPLANET</a:t>
            </a:r>
            <a:endParaRPr lang="en-US" sz="2800" b="1" dirty="0">
              <a:solidFill>
                <a:srgbClr val="0070C0"/>
              </a:solidFill>
              <a:latin typeface="Times" pitchFamily="18" charset="0"/>
              <a:cs typeface="Times" pitchFamily="18" charset="0"/>
            </a:endParaRPr>
          </a:p>
        </p:txBody>
      </p:sp>
      <p:sp>
        <p:nvSpPr>
          <p:cNvPr id="5" name="TextBox 4"/>
          <p:cNvSpPr txBox="1"/>
          <p:nvPr/>
        </p:nvSpPr>
        <p:spPr>
          <a:xfrm>
            <a:off x="1412776" y="1280592"/>
            <a:ext cx="3888432" cy="646331"/>
          </a:xfrm>
          <a:prstGeom prst="rect">
            <a:avLst/>
          </a:prstGeom>
          <a:noFill/>
        </p:spPr>
        <p:txBody>
          <a:bodyPr wrap="square" rtlCol="0">
            <a:spAutoFit/>
          </a:bodyPr>
          <a:lstStyle/>
          <a:p>
            <a:pPr algn="ctr"/>
            <a:r>
              <a:rPr lang="en-US" sz="3200" b="1" dirty="0" smtClean="0">
                <a:latin typeface="Times" pitchFamily="18" charset="0"/>
                <a:cs typeface="Times" pitchFamily="18" charset="0"/>
              </a:rPr>
              <a:t>Minor </a:t>
            </a:r>
            <a:r>
              <a:rPr lang="en-US" sz="3600" b="1" dirty="0" smtClean="0">
                <a:latin typeface="Times" pitchFamily="18" charset="0"/>
                <a:cs typeface="Times" pitchFamily="18" charset="0"/>
              </a:rPr>
              <a:t>Project</a:t>
            </a:r>
            <a:r>
              <a:rPr lang="en-US" sz="3200" b="1" dirty="0" smtClean="0">
                <a:latin typeface="Times" pitchFamily="18" charset="0"/>
                <a:cs typeface="Times" pitchFamily="18" charset="0"/>
              </a:rPr>
              <a:t> I</a:t>
            </a:r>
            <a:endParaRPr lang="en-US" sz="3200" dirty="0">
              <a:latin typeface="Times" pitchFamily="18" charset="0"/>
              <a:cs typeface="Times" pitchFamily="18" charset="0"/>
            </a:endParaRPr>
          </a:p>
        </p:txBody>
      </p:sp>
      <p:sp>
        <p:nvSpPr>
          <p:cNvPr id="6" name="TextBox 5"/>
          <p:cNvSpPr txBox="1"/>
          <p:nvPr/>
        </p:nvSpPr>
        <p:spPr>
          <a:xfrm>
            <a:off x="1556792" y="2360712"/>
            <a:ext cx="5301208" cy="1323439"/>
          </a:xfrm>
          <a:prstGeom prst="rect">
            <a:avLst/>
          </a:prstGeom>
          <a:noFill/>
        </p:spPr>
        <p:txBody>
          <a:bodyPr wrap="square" rtlCol="0">
            <a:spAutoFit/>
          </a:bodyPr>
          <a:lstStyle/>
          <a:p>
            <a:r>
              <a:rPr lang="en-US" sz="1600" dirty="0" smtClean="0">
                <a:latin typeface="Times" pitchFamily="18" charset="0"/>
                <a:cs typeface="Times" pitchFamily="18" charset="0"/>
              </a:rPr>
              <a:t>            Submitted by:</a:t>
            </a:r>
          </a:p>
          <a:p>
            <a:endParaRPr lang="en-US" sz="1600" dirty="0" smtClean="0">
              <a:latin typeface="Times" pitchFamily="18" charset="0"/>
              <a:cs typeface="Times" pitchFamily="18" charset="0"/>
            </a:endParaRPr>
          </a:p>
          <a:p>
            <a:r>
              <a:rPr lang="en-US" sz="1600" b="1" dirty="0" smtClean="0">
                <a:latin typeface="Times" pitchFamily="18" charset="0"/>
                <a:cs typeface="Times" pitchFamily="18" charset="0"/>
              </a:rPr>
              <a:t>SHUBHAM SISODIA        (9917103172)</a:t>
            </a:r>
          </a:p>
          <a:p>
            <a:r>
              <a:rPr lang="en-US" sz="1600" b="1" dirty="0" smtClean="0">
                <a:latin typeface="Times" pitchFamily="18" charset="0"/>
                <a:cs typeface="Times" pitchFamily="18" charset="0"/>
              </a:rPr>
              <a:t>SANCHIT RAJ                    (9917103193)</a:t>
            </a:r>
          </a:p>
          <a:p>
            <a:r>
              <a:rPr lang="en-US" sz="1600" b="1" dirty="0" smtClean="0">
                <a:latin typeface="Times" pitchFamily="18" charset="0"/>
                <a:cs typeface="Times" pitchFamily="18" charset="0"/>
              </a:rPr>
              <a:t>KISHAN KUMAR GUPTA (9917103185)</a:t>
            </a:r>
          </a:p>
        </p:txBody>
      </p:sp>
      <p:sp>
        <p:nvSpPr>
          <p:cNvPr id="7" name="TextBox 6"/>
          <p:cNvSpPr txBox="1"/>
          <p:nvPr/>
        </p:nvSpPr>
        <p:spPr>
          <a:xfrm>
            <a:off x="1556792" y="3872880"/>
            <a:ext cx="3312368" cy="677108"/>
          </a:xfrm>
          <a:prstGeom prst="rect">
            <a:avLst/>
          </a:prstGeom>
          <a:noFill/>
        </p:spPr>
        <p:txBody>
          <a:bodyPr wrap="square" rtlCol="0">
            <a:spAutoFit/>
          </a:bodyPr>
          <a:lstStyle/>
          <a:p>
            <a:pPr algn="ctr"/>
            <a:r>
              <a:rPr lang="en-US" sz="1900" dirty="0" smtClean="0">
                <a:latin typeface="Times" pitchFamily="18" charset="0"/>
                <a:cs typeface="Times" pitchFamily="18" charset="0"/>
              </a:rPr>
              <a:t>Under the supervision of:</a:t>
            </a:r>
          </a:p>
          <a:p>
            <a:pPr algn="ctr"/>
            <a:r>
              <a:rPr lang="en-US" sz="1900" b="1" dirty="0" smtClean="0">
                <a:latin typeface="Times" pitchFamily="18" charset="0"/>
                <a:cs typeface="Times" pitchFamily="18" charset="0"/>
              </a:rPr>
              <a:t>DR. SHAILESH KUMAR </a:t>
            </a:r>
            <a:endParaRPr lang="en-US" sz="1900" dirty="0">
              <a:latin typeface="Times" pitchFamily="18" charset="0"/>
              <a:cs typeface="Times" pitchFamily="18" charset="0"/>
            </a:endParaRPr>
          </a:p>
        </p:txBody>
      </p:sp>
      <p:pic>
        <p:nvPicPr>
          <p:cNvPr id="1026" name="Picture 2"/>
          <p:cNvPicPr>
            <a:picLocks noChangeAspect="1" noChangeArrowheads="1"/>
          </p:cNvPicPr>
          <p:nvPr/>
        </p:nvPicPr>
        <p:blipFill>
          <a:blip r:embed="rId2" cstate="print"/>
          <a:srcRect/>
          <a:stretch>
            <a:fillRect/>
          </a:stretch>
        </p:blipFill>
        <p:spPr bwMode="auto">
          <a:xfrm>
            <a:off x="2492896" y="4808984"/>
            <a:ext cx="1773397" cy="2232248"/>
          </a:xfrm>
          <a:prstGeom prst="rect">
            <a:avLst/>
          </a:prstGeom>
          <a:noFill/>
          <a:ln w="9525">
            <a:noFill/>
            <a:miter lim="800000"/>
            <a:headEnd/>
            <a:tailEnd/>
          </a:ln>
        </p:spPr>
      </p:pic>
      <p:sp>
        <p:nvSpPr>
          <p:cNvPr id="9" name="TextBox 8"/>
          <p:cNvSpPr txBox="1"/>
          <p:nvPr/>
        </p:nvSpPr>
        <p:spPr>
          <a:xfrm>
            <a:off x="-171400" y="7329264"/>
            <a:ext cx="6840760" cy="584775"/>
          </a:xfrm>
          <a:prstGeom prst="rect">
            <a:avLst/>
          </a:prstGeom>
          <a:noFill/>
        </p:spPr>
        <p:txBody>
          <a:bodyPr wrap="square" rtlCol="0">
            <a:spAutoFit/>
          </a:bodyPr>
          <a:lstStyle/>
          <a:p>
            <a:pPr algn="ctr"/>
            <a:r>
              <a:rPr lang="en-US" sz="1600" b="1" dirty="0" smtClean="0">
                <a:latin typeface="Times" pitchFamily="18" charset="0"/>
                <a:cs typeface="Times" pitchFamily="18" charset="0"/>
              </a:rPr>
              <a:t>Department of CSE/IT</a:t>
            </a:r>
          </a:p>
          <a:p>
            <a:pPr algn="ctr"/>
            <a:r>
              <a:rPr lang="en-US" sz="1600" b="1" dirty="0" err="1" smtClean="0">
                <a:latin typeface="Times" pitchFamily="18" charset="0"/>
                <a:cs typeface="Times" pitchFamily="18" charset="0"/>
              </a:rPr>
              <a:t>Jaypee</a:t>
            </a:r>
            <a:r>
              <a:rPr lang="en-US" sz="1600" b="1" dirty="0" smtClean="0">
                <a:latin typeface="Times" pitchFamily="18" charset="0"/>
                <a:cs typeface="Times" pitchFamily="18" charset="0"/>
              </a:rPr>
              <a:t> Institute of Information Technology University, </a:t>
            </a:r>
            <a:r>
              <a:rPr lang="en-US" sz="1600" b="1" dirty="0" err="1" smtClean="0">
                <a:latin typeface="Times" pitchFamily="18" charset="0"/>
                <a:cs typeface="Times" pitchFamily="18" charset="0"/>
              </a:rPr>
              <a:t>Noida</a:t>
            </a:r>
            <a:endParaRPr lang="en-US" sz="1600" dirty="0">
              <a:latin typeface="Times" pitchFamily="18" charset="0"/>
              <a:cs typeface="Times" pitchFamily="18" charset="0"/>
            </a:endParaRPr>
          </a:p>
        </p:txBody>
      </p:sp>
      <p:sp>
        <p:nvSpPr>
          <p:cNvPr id="10" name="TextBox 9"/>
          <p:cNvSpPr txBox="1"/>
          <p:nvPr/>
        </p:nvSpPr>
        <p:spPr>
          <a:xfrm>
            <a:off x="2636912" y="8409384"/>
            <a:ext cx="1656184" cy="646331"/>
          </a:xfrm>
          <a:prstGeom prst="rect">
            <a:avLst/>
          </a:prstGeom>
          <a:noFill/>
        </p:spPr>
        <p:txBody>
          <a:bodyPr wrap="square" rtlCol="0">
            <a:spAutoFit/>
          </a:bodyPr>
          <a:lstStyle/>
          <a:p>
            <a:pPr algn="ctr"/>
            <a:r>
              <a:rPr lang="en-US" b="1" dirty="0" smtClean="0">
                <a:latin typeface="Times" pitchFamily="18" charset="0"/>
                <a:cs typeface="Times" pitchFamily="18" charset="0"/>
              </a:rPr>
              <a:t>NOVEMBER </a:t>
            </a:r>
            <a:r>
              <a:rPr lang="en-US" b="1" dirty="0" smtClean="0">
                <a:latin typeface="Times" pitchFamily="18" charset="0"/>
                <a:cs typeface="Times" pitchFamily="18" charset="0"/>
              </a:rPr>
              <a:t>2019</a:t>
            </a:r>
            <a:endParaRPr lang="en-US" dirty="0">
              <a:latin typeface="Times" pitchFamily="18" charset="0"/>
              <a:cs typeface="Times" pitchFamily="18" charset="0"/>
            </a:endParaRPr>
          </a:p>
        </p:txBody>
      </p:sp>
      <p:sp>
        <p:nvSpPr>
          <p:cNvPr id="11" name="TextBox 10"/>
          <p:cNvSpPr txBox="1"/>
          <p:nvPr/>
        </p:nvSpPr>
        <p:spPr>
          <a:xfrm>
            <a:off x="476672" y="9345488"/>
            <a:ext cx="5616624" cy="369332"/>
          </a:xfrm>
          <a:prstGeom prst="rect">
            <a:avLst/>
          </a:prstGeom>
          <a:noFill/>
        </p:spPr>
        <p:txBody>
          <a:bodyPr wrap="square" rtlCol="0">
            <a:spAutoFit/>
          </a:bodyPr>
          <a:lstStyle/>
          <a:p>
            <a:pPr algn="ctr"/>
            <a:r>
              <a:rPr lang="en-US" b="1" dirty="0" smtClean="0">
                <a:latin typeface="Times" pitchFamily="18" charset="0"/>
                <a:cs typeface="Times" pitchFamily="18" charset="0"/>
              </a:rPr>
              <a:t>Arrangement of </a:t>
            </a:r>
            <a:r>
              <a:rPr lang="en-US" b="1" dirty="0" smtClean="0">
                <a:latin typeface="Times" pitchFamily="18" charset="0"/>
                <a:cs typeface="Times" pitchFamily="18" charset="0"/>
              </a:rPr>
              <a:t> Contents :  </a:t>
            </a:r>
            <a:r>
              <a:rPr lang="en-US" b="1" dirty="0" smtClean="0">
                <a:latin typeface="Times" pitchFamily="18" charset="0"/>
                <a:cs typeface="Times" pitchFamily="18" charset="0"/>
              </a:rPr>
              <a:t>SRS REPORT ,  PPT</a:t>
            </a:r>
            <a:endParaRPr lang="en-US" dirty="0">
              <a:latin typeface="Times" pitchFamily="18" charset="0"/>
              <a:cs typeface="Times"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 name="Rectangle 1"/>
          <p:cNvSpPr>
            <a:spLocks noChangeArrowheads="1"/>
          </p:cNvSpPr>
          <p:nvPr/>
        </p:nvSpPr>
        <p:spPr bwMode="auto">
          <a:xfrm>
            <a:off x="205880" y="210925"/>
            <a:ext cx="6391472" cy="6145159"/>
          </a:xfrm>
          <a:prstGeom prst="rect">
            <a:avLst/>
          </a:prstGeom>
          <a:noFill/>
          <a:ln w="9525">
            <a:noFill/>
            <a:miter lim="800000"/>
            <a:headEnd/>
            <a:tailEnd/>
          </a:ln>
          <a:effectLst/>
        </p:spPr>
        <p:txBody>
          <a:bodyPr vert="horz" wrap="square" lIns="0" tIns="177744" rIns="0" bIns="177744" numCol="1" anchor="ctr" anchorCtr="0" compatLnSpc="1">
            <a:prstTxWarp prst="textNoShape">
              <a:avLst/>
            </a:prstTxWarp>
            <a:spAutoFit/>
          </a:bodyPr>
          <a:lstStyle/>
          <a:p>
            <a:pPr marL="234950" marR="0" lvl="1" algn="just" defTabSz="914400" rtl="0" eaLnBrk="0" fontAlgn="base" latinLnBrk="0" hangingPunct="0">
              <a:lnSpc>
                <a:spcPct val="100000"/>
              </a:lnSpc>
              <a:spcBef>
                <a:spcPct val="0"/>
              </a:spcBef>
              <a:spcAft>
                <a:spcPct val="0"/>
              </a:spcAft>
              <a:buClrTx/>
              <a:buSzTx/>
              <a:tabLst/>
            </a:pPr>
            <a:endParaRPr lang="en-US" b="1" dirty="0" smtClean="0" bmk="_Toc26969067">
              <a:cs typeface="Times New Roman" pitchFamily="18" charset="0"/>
            </a:endParaRPr>
          </a:p>
          <a:p>
            <a:pPr marL="234950" marR="0" lvl="1" algn="just" defTabSz="914400" rtl="0" eaLnBrk="0" fontAlgn="base" latinLnBrk="0" hangingPunct="0">
              <a:lnSpc>
                <a:spcPct val="100000"/>
              </a:lnSpc>
              <a:spcBef>
                <a:spcPct val="0"/>
              </a:spcBef>
              <a:spcAft>
                <a:spcPct val="0"/>
              </a:spcAft>
              <a:buClrTx/>
              <a:buSzTx/>
              <a:tabLst/>
            </a:pPr>
            <a:r>
              <a:rPr lang="en-US" sz="1600" b="1" dirty="0" smtClean="0" bmk="">
                <a:cs typeface="Times New Roman" pitchFamily="18" charset="0"/>
              </a:rPr>
              <a:t>3.</a:t>
            </a:r>
            <a:r>
              <a:rPr kumimoji="0" lang="en-US" sz="1600" b="1" i="0" u="none" strike="noStrike" cap="none" normalizeH="0" baseline="0" dirty="0" smtClean="0" bmk="">
                <a:ln>
                  <a:noFill/>
                </a:ln>
                <a:solidFill>
                  <a:schemeClr val="tx1"/>
                </a:solidFill>
                <a:effectLst/>
                <a:cs typeface="Times New Roman" pitchFamily="18" charset="0"/>
              </a:rPr>
              <a:t>3 Software Interfaces</a:t>
            </a:r>
          </a:p>
          <a:p>
            <a:pPr marL="234950" marR="0" lvl="1" algn="just" defTabSz="914400" rtl="0" eaLnBrk="0" fontAlgn="base" latinLnBrk="0" hangingPunct="0">
              <a:lnSpc>
                <a:spcPct val="100000"/>
              </a:lnSpc>
              <a:spcBef>
                <a:spcPct val="0"/>
              </a:spcBef>
              <a:spcAft>
                <a:spcPct val="0"/>
              </a:spcAft>
              <a:buClrTx/>
              <a:buSzTx/>
              <a:tabLst/>
            </a:pPr>
            <a:endParaRPr kumimoji="0" lang="en-US" b="1" i="0" u="none" strike="noStrike" cap="none" normalizeH="0" baseline="0" dirty="0" smtClean="0" bmk="">
              <a:ln>
                <a:noFill/>
              </a:ln>
              <a:solidFill>
                <a:schemeClr val="tx1"/>
              </a:solidFill>
              <a:effectLst/>
              <a:cs typeface="Times New Roman" pitchFamily="18" charset="0"/>
            </a:endParaRPr>
          </a:p>
          <a:p>
            <a:pPr marL="234950" marR="0" lvl="0" algn="just"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bmk="">
                <a:ln>
                  <a:noFill/>
                </a:ln>
                <a:solidFill>
                  <a:schemeClr val="tx1"/>
                </a:solidFill>
                <a:effectLst/>
                <a:ea typeface="Times New Roman" pitchFamily="18" charset="0"/>
                <a:cs typeface="Times New Roman" pitchFamily="18" charset="0"/>
              </a:rPr>
              <a:t>Software requirements of the system are very nominal and no other special</a:t>
            </a:r>
          </a:p>
          <a:p>
            <a:pPr marL="234950" marR="0" lvl="0" algn="just"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bmk="">
                <a:ln>
                  <a:noFill/>
                </a:ln>
                <a:solidFill>
                  <a:schemeClr val="tx1"/>
                </a:solidFill>
                <a:effectLst/>
                <a:ea typeface="Times New Roman" pitchFamily="18" charset="0"/>
                <a:cs typeface="Times New Roman" pitchFamily="18" charset="0"/>
              </a:rPr>
              <a:t> requirement is there hence it is economically feasible. Also Java is open source</a:t>
            </a:r>
          </a:p>
          <a:p>
            <a:pPr marL="234950" marR="0" lvl="0" algn="just"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bmk="">
                <a:ln>
                  <a:noFill/>
                </a:ln>
                <a:solidFill>
                  <a:schemeClr val="tx1"/>
                </a:solidFill>
                <a:effectLst/>
                <a:ea typeface="Times New Roman" pitchFamily="18" charset="0"/>
                <a:cs typeface="Times New Roman" pitchFamily="18" charset="0"/>
              </a:rPr>
              <a:t> and thus easily available free of cost.</a:t>
            </a:r>
          </a:p>
          <a:p>
            <a:pPr marL="234950" marR="0" lvl="0" algn="just" defTabSz="914400" rtl="0" eaLnBrk="0" fontAlgn="base" latinLnBrk="0" hangingPunct="0">
              <a:lnSpc>
                <a:spcPct val="100000"/>
              </a:lnSpc>
              <a:spcBef>
                <a:spcPct val="0"/>
              </a:spcBef>
              <a:spcAft>
                <a:spcPct val="0"/>
              </a:spcAft>
              <a:buClrTx/>
              <a:buSzTx/>
              <a:buFontTx/>
              <a:buNone/>
              <a:tabLst/>
            </a:pPr>
            <a:endParaRPr kumimoji="0" lang="en-US" b="1" i="0" u="none" strike="noStrike" cap="none" normalizeH="0" baseline="0" dirty="0" smtClean="0" bmk="">
              <a:ln>
                <a:noFill/>
              </a:ln>
              <a:solidFill>
                <a:schemeClr val="tx1"/>
              </a:solidFill>
              <a:effectLst/>
              <a:cs typeface="Times New Roman" pitchFamily="18" charset="0"/>
            </a:endParaRPr>
          </a:p>
          <a:p>
            <a:pPr marL="234950" marR="0" lvl="1" algn="just" defTabSz="914400" rtl="0" eaLnBrk="0" fontAlgn="base" latinLnBrk="0" hangingPunct="0">
              <a:lnSpc>
                <a:spcPct val="100000"/>
              </a:lnSpc>
              <a:spcBef>
                <a:spcPct val="0"/>
              </a:spcBef>
              <a:spcAft>
                <a:spcPct val="0"/>
              </a:spcAft>
              <a:buClrTx/>
              <a:buSzTx/>
              <a:tabLst/>
            </a:pPr>
            <a:r>
              <a:rPr lang="en-US" sz="1600" b="1" dirty="0" smtClean="0" bmk="">
                <a:cs typeface="Times New Roman" pitchFamily="18" charset="0"/>
              </a:rPr>
              <a:t>3.</a:t>
            </a:r>
            <a:r>
              <a:rPr kumimoji="0" lang="en-US" sz="1600" b="1" i="0" u="none" strike="noStrike" cap="none" normalizeH="0" baseline="0" dirty="0" smtClean="0" bmk="">
                <a:ln>
                  <a:noFill/>
                </a:ln>
                <a:solidFill>
                  <a:schemeClr val="tx1"/>
                </a:solidFill>
                <a:effectLst/>
                <a:cs typeface="Times New Roman" pitchFamily="18" charset="0"/>
              </a:rPr>
              <a:t>4 Communications Interfaces</a:t>
            </a:r>
          </a:p>
          <a:p>
            <a:pPr marL="234950" marR="0" lvl="1" algn="just" defTabSz="914400" rtl="0" eaLnBrk="0" fontAlgn="base" latinLnBrk="0" hangingPunct="0">
              <a:lnSpc>
                <a:spcPct val="100000"/>
              </a:lnSpc>
              <a:spcBef>
                <a:spcPct val="0"/>
              </a:spcBef>
              <a:spcAft>
                <a:spcPct val="0"/>
              </a:spcAft>
              <a:buClrTx/>
              <a:buSzTx/>
              <a:tabLst/>
            </a:pPr>
            <a:endParaRPr kumimoji="0" lang="en-US" b="1" i="0" u="none" strike="noStrike" cap="none" normalizeH="0" baseline="0" dirty="0" smtClean="0" bmk="">
              <a:ln>
                <a:noFill/>
              </a:ln>
              <a:solidFill>
                <a:schemeClr val="tx1"/>
              </a:solidFill>
              <a:effectLst/>
              <a:cs typeface="Times New Roman" pitchFamily="18" charset="0"/>
            </a:endParaRPr>
          </a:p>
          <a:p>
            <a:pPr marL="234950" marR="0" lvl="0" algn="just"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bmk="">
                <a:ln>
                  <a:noFill/>
                </a:ln>
                <a:solidFill>
                  <a:schemeClr val="tx1"/>
                </a:solidFill>
                <a:effectLst/>
                <a:ea typeface="Times New Roman" pitchFamily="18" charset="0"/>
                <a:cs typeface="Times New Roman" pitchFamily="18" charset="0"/>
              </a:rPr>
              <a:t>There are no special communication interface requirements</a:t>
            </a:r>
          </a:p>
          <a:p>
            <a:pPr marL="234950" marR="0" lvl="0" algn="just" defTabSz="914400" rtl="0" eaLnBrk="0" fontAlgn="base" latinLnBrk="0" hangingPunct="0">
              <a:lnSpc>
                <a:spcPct val="100000"/>
              </a:lnSpc>
              <a:spcBef>
                <a:spcPct val="0"/>
              </a:spcBef>
              <a:spcAft>
                <a:spcPct val="0"/>
              </a:spcAft>
              <a:buClrTx/>
              <a:buSzTx/>
              <a:buFontTx/>
              <a:buNone/>
              <a:tabLst/>
            </a:pPr>
            <a:endParaRPr kumimoji="0" lang="en-US" b="1" i="0" u="none" strike="noStrike" cap="none" normalizeH="0" baseline="0" dirty="0" smtClean="0" bmk="">
              <a:ln>
                <a:noFill/>
              </a:ln>
              <a:solidFill>
                <a:schemeClr val="tx1"/>
              </a:solidFill>
              <a:effectLst/>
              <a:cs typeface="Times New Roman" pitchFamily="18" charset="0"/>
            </a:endParaRPr>
          </a:p>
          <a:p>
            <a:pPr marL="577850" marR="0" lvl="0" indent="-342900" algn="just" defTabSz="914400" rtl="0" eaLnBrk="0" fontAlgn="base" latinLnBrk="0" hangingPunct="0">
              <a:lnSpc>
                <a:spcPct val="100000"/>
              </a:lnSpc>
              <a:spcBef>
                <a:spcPct val="0"/>
              </a:spcBef>
              <a:spcAft>
                <a:spcPct val="0"/>
              </a:spcAft>
              <a:buClrTx/>
              <a:buSzTx/>
              <a:tabLst/>
            </a:pPr>
            <a:r>
              <a:rPr kumimoji="0" lang="en-US" sz="1600" b="1" i="0" u="none" strike="noStrike" cap="none" normalizeH="0" baseline="0" dirty="0" smtClean="0" bmk="">
                <a:ln>
                  <a:noFill/>
                </a:ln>
                <a:solidFill>
                  <a:schemeClr val="tx1"/>
                </a:solidFill>
                <a:effectLst/>
                <a:cs typeface="Times New Roman" pitchFamily="18" charset="0"/>
              </a:rPr>
              <a:t>4. </a:t>
            </a:r>
            <a:r>
              <a:rPr kumimoji="0" lang="en-US" sz="1600" b="1" i="0" u="none" strike="noStrike" cap="none" normalizeH="0" dirty="0" smtClean="0" bmk="">
                <a:ln>
                  <a:noFill/>
                </a:ln>
                <a:solidFill>
                  <a:schemeClr val="tx1"/>
                </a:solidFill>
                <a:effectLst/>
                <a:cs typeface="Times New Roman" pitchFamily="18" charset="0"/>
              </a:rPr>
              <a:t> </a:t>
            </a:r>
            <a:r>
              <a:rPr kumimoji="0" lang="en-US" sz="1600" b="1" i="0" u="none" strike="noStrike" cap="none" normalizeH="0" baseline="0" dirty="0" smtClean="0" bmk="">
                <a:ln>
                  <a:noFill/>
                </a:ln>
                <a:solidFill>
                  <a:schemeClr val="tx1"/>
                </a:solidFill>
                <a:effectLst/>
                <a:cs typeface="Times New Roman" pitchFamily="18" charset="0"/>
              </a:rPr>
              <a:t>System Features</a:t>
            </a:r>
          </a:p>
          <a:p>
            <a:pPr marL="234950" marR="0" lvl="1" algn="just" defTabSz="914400" rtl="0" eaLnBrk="0" fontAlgn="base" latinLnBrk="0" hangingPunct="0">
              <a:lnSpc>
                <a:spcPct val="100000"/>
              </a:lnSpc>
              <a:spcBef>
                <a:spcPct val="0"/>
              </a:spcBef>
              <a:spcAft>
                <a:spcPct val="0"/>
              </a:spcAft>
              <a:buClrTx/>
              <a:buSzTx/>
              <a:tabLst/>
            </a:pPr>
            <a:endParaRPr lang="en-US" b="1" dirty="0" smtClean="0" bmk="">
              <a:cs typeface="Times New Roman" pitchFamily="18" charset="0"/>
            </a:endParaRPr>
          </a:p>
          <a:p>
            <a:pPr marL="234950" marR="0" lvl="1" algn="just" defTabSz="914400" rtl="0" eaLnBrk="0" fontAlgn="base" latinLnBrk="0" hangingPunct="0">
              <a:lnSpc>
                <a:spcPct val="100000"/>
              </a:lnSpc>
              <a:spcBef>
                <a:spcPct val="0"/>
              </a:spcBef>
              <a:spcAft>
                <a:spcPct val="0"/>
              </a:spcAft>
              <a:buClrTx/>
              <a:buSzTx/>
              <a:tabLst/>
            </a:pPr>
            <a:r>
              <a:rPr lang="en-US" sz="1600" b="1" dirty="0" smtClean="0" bmk="">
                <a:cs typeface="Times New Roman" pitchFamily="18" charset="0"/>
              </a:rPr>
              <a:t>4.</a:t>
            </a:r>
            <a:r>
              <a:rPr kumimoji="0" lang="en-US" sz="1600" b="1" i="0" u="none" strike="noStrike" cap="none" normalizeH="0" baseline="0" dirty="0" smtClean="0" bmk="">
                <a:ln>
                  <a:noFill/>
                </a:ln>
                <a:solidFill>
                  <a:schemeClr val="tx1"/>
                </a:solidFill>
                <a:effectLst/>
                <a:cs typeface="Times New Roman" pitchFamily="18" charset="0"/>
              </a:rPr>
              <a:t>1</a:t>
            </a:r>
            <a:r>
              <a:rPr kumimoji="0" lang="en-US" sz="1600" b="1" i="0" u="none" strike="noStrike" cap="none" normalizeH="0" dirty="0" smtClean="0" bmk="">
                <a:ln>
                  <a:noFill/>
                </a:ln>
                <a:solidFill>
                  <a:schemeClr val="tx1"/>
                </a:solidFill>
                <a:effectLst/>
                <a:cs typeface="Times New Roman" pitchFamily="18" charset="0"/>
              </a:rPr>
              <a:t>  </a:t>
            </a:r>
            <a:r>
              <a:rPr kumimoji="0" lang="en-US" sz="1600" b="1" i="0" u="none" strike="noStrike" cap="none" normalizeH="0" baseline="0" dirty="0" smtClean="0" bmk="">
                <a:ln>
                  <a:noFill/>
                </a:ln>
                <a:solidFill>
                  <a:schemeClr val="tx1"/>
                </a:solidFill>
                <a:effectLst/>
                <a:cs typeface="Times New Roman" pitchFamily="18" charset="0"/>
              </a:rPr>
              <a:t>System Feature</a:t>
            </a:r>
          </a:p>
          <a:p>
            <a:pPr marL="234950" marR="0" lvl="1" algn="just" defTabSz="914400" rtl="0" eaLnBrk="0" fontAlgn="base" latinLnBrk="0" hangingPunct="0">
              <a:lnSpc>
                <a:spcPct val="100000"/>
              </a:lnSpc>
              <a:spcBef>
                <a:spcPct val="0"/>
              </a:spcBef>
              <a:spcAft>
                <a:spcPct val="0"/>
              </a:spcAft>
              <a:buClrTx/>
              <a:buSzTx/>
              <a:tabLst/>
            </a:pPr>
            <a:endParaRPr kumimoji="0" lang="en-US" b="1" i="0" u="none" strike="noStrike" cap="none" normalizeH="0" baseline="0" dirty="0" smtClean="0">
              <a:ln>
                <a:noFill/>
              </a:ln>
              <a:solidFill>
                <a:schemeClr val="tx1"/>
              </a:solidFill>
              <a:effectLst/>
              <a:cs typeface="Times New Roman" pitchFamily="18" charset="0"/>
            </a:endParaRPr>
          </a:p>
          <a:p>
            <a:pPr marL="234950" marR="0" lvl="0" algn="just" defTabSz="914400" rtl="0" eaLnBrk="0" fontAlgn="base" latinLnBrk="0" hangingPunct="0">
              <a:lnSpc>
                <a:spcPct val="100000"/>
              </a:lnSpc>
              <a:spcBef>
                <a:spcPct val="0"/>
              </a:spcBef>
              <a:spcAft>
                <a:spcPct val="0"/>
              </a:spcAft>
              <a:buClrTx/>
              <a:buSzTx/>
              <a:buFontTx/>
              <a:buNone/>
              <a:tabLst/>
            </a:pPr>
            <a:r>
              <a:rPr lang="en-US" sz="1200" dirty="0" smtClean="0">
                <a:ea typeface="Times New Roman" pitchFamily="18" charset="0"/>
                <a:cs typeface="Times New Roman" pitchFamily="18" charset="0"/>
              </a:rPr>
              <a:t>4</a:t>
            </a:r>
            <a:r>
              <a:rPr kumimoji="0" lang="en-US" sz="1200" b="0" i="0" u="none" strike="noStrike" cap="none" normalizeH="0" baseline="0" dirty="0" smtClean="0">
                <a:ln>
                  <a:noFill/>
                </a:ln>
                <a:solidFill>
                  <a:schemeClr val="tx1"/>
                </a:solidFill>
                <a:effectLst/>
                <a:ea typeface="Times New Roman" pitchFamily="18" charset="0"/>
                <a:cs typeface="Times New Roman" pitchFamily="18" charset="0"/>
              </a:rPr>
              <a:t>.1.1	</a:t>
            </a:r>
            <a:r>
              <a:rPr kumimoji="0" lang="en-US" sz="1200" b="0" i="0" u="sng" strike="noStrike" cap="none" normalizeH="0" baseline="0" dirty="0" smtClean="0">
                <a:ln>
                  <a:noFill/>
                </a:ln>
                <a:solidFill>
                  <a:schemeClr val="tx1"/>
                </a:solidFill>
                <a:effectLst/>
                <a:ea typeface="Times New Roman" pitchFamily="18" charset="0"/>
                <a:cs typeface="Times New Roman" pitchFamily="18" charset="0"/>
              </a:rPr>
              <a:t>Description and Priority</a:t>
            </a:r>
            <a:endParaRPr kumimoji="0" lang="en-US" sz="1200" b="0" i="0" u="sng" strike="noStrike" cap="none" normalizeH="0" baseline="0" dirty="0" smtClean="0">
              <a:ln>
                <a:noFill/>
              </a:ln>
              <a:solidFill>
                <a:schemeClr val="tx1"/>
              </a:solidFill>
              <a:effectLst/>
              <a:cs typeface="Arial" pitchFamily="34" charset="0"/>
            </a:endParaRPr>
          </a:p>
          <a:p>
            <a:pPr marL="808038" marR="0" lvl="0" indent="-60325" algn="just" defTabSz="914400" rtl="0" eaLnBrk="0" fontAlgn="base" latinLnBrk="0" hangingPunct="0">
              <a:lnSpc>
                <a:spcPct val="100000"/>
              </a:lnSpc>
              <a:spcBef>
                <a:spcPct val="0"/>
              </a:spcBef>
              <a:spcAft>
                <a:spcPct val="0"/>
              </a:spcAft>
              <a:buClrTx/>
              <a:buSzTx/>
              <a:tabLst/>
            </a:pPr>
            <a:r>
              <a:rPr kumimoji="0" lang="en-US" sz="1200" b="0" i="0" u="none" strike="noStrike" cap="none" normalizeH="0" baseline="0" dirty="0" smtClean="0">
                <a:ln>
                  <a:noFill/>
                </a:ln>
                <a:solidFill>
                  <a:schemeClr val="tx1"/>
                </a:solidFill>
                <a:effectLst/>
                <a:ea typeface="Times New Roman" pitchFamily="18" charset="0"/>
                <a:cs typeface="Times New Roman" pitchFamily="18" charset="0"/>
              </a:rPr>
              <a:t>   Maintaining a teen friendly site is deemed of highest priority in order to</a:t>
            </a:r>
            <a:r>
              <a:rPr kumimoji="0" lang="en-US" sz="1200" b="0" i="0" u="none" strike="noStrike" cap="none" normalizeH="0" dirty="0" smtClean="0">
                <a:ln>
                  <a:noFill/>
                </a:ln>
                <a:solidFill>
                  <a:schemeClr val="tx1"/>
                </a:solidFill>
                <a:effectLst/>
                <a:ea typeface="Times New Roman" pitchFamily="18" charset="0"/>
                <a:cs typeface="Times New Roman" pitchFamily="18" charset="0"/>
              </a:rPr>
              <a:t> </a:t>
            </a:r>
            <a:r>
              <a:rPr kumimoji="0" lang="en-US" sz="1200" b="0" i="0" u="none" strike="noStrike" cap="none" normalizeH="0" baseline="0" dirty="0" smtClean="0">
                <a:ln>
                  <a:noFill/>
                </a:ln>
                <a:solidFill>
                  <a:schemeClr val="tx1"/>
                </a:solidFill>
                <a:effectLst/>
                <a:ea typeface="Times New Roman" pitchFamily="18" charset="0"/>
                <a:cs typeface="Times New Roman" pitchFamily="18" charset="0"/>
              </a:rPr>
              <a:t>hold student attention and guide the student in the right path.</a:t>
            </a:r>
          </a:p>
          <a:p>
            <a:pPr marL="747713" marR="0" lvl="0" algn="just" defTabSz="914400" rtl="0" eaLnBrk="0" fontAlgn="base" latinLnBrk="0" hangingPunct="0">
              <a:lnSpc>
                <a:spcPct val="100000"/>
              </a:lnSpc>
              <a:spcBef>
                <a:spcPct val="0"/>
              </a:spcBef>
              <a:spcAft>
                <a:spcPct val="0"/>
              </a:spcAft>
              <a:buClrTx/>
              <a:buSzTx/>
              <a:tabLst/>
            </a:pPr>
            <a:endParaRPr lang="en-US" sz="1200" dirty="0" smtClean="0">
              <a:ea typeface="Times New Roman" pitchFamily="18" charset="0"/>
              <a:cs typeface="Times New Roman" pitchFamily="18" charset="0"/>
            </a:endParaRPr>
          </a:p>
          <a:p>
            <a:pPr marL="234950" lvl="0" algn="just" eaLnBrk="0" fontAlgn="base" hangingPunct="0">
              <a:spcBef>
                <a:spcPct val="0"/>
              </a:spcBef>
              <a:spcAft>
                <a:spcPct val="0"/>
              </a:spcAft>
            </a:pPr>
            <a:r>
              <a:rPr lang="en-US" sz="1200" dirty="0" smtClean="0">
                <a:ea typeface="Times New Roman" pitchFamily="18" charset="0"/>
                <a:cs typeface="Times New Roman" pitchFamily="18" charset="0"/>
              </a:rPr>
              <a:t>4.1.2	</a:t>
            </a:r>
            <a:r>
              <a:rPr lang="en-US" sz="1200" u="sng" dirty="0" smtClean="0">
                <a:ea typeface="Times New Roman" pitchFamily="18" charset="0"/>
                <a:cs typeface="Times New Roman" pitchFamily="18" charset="0"/>
              </a:rPr>
              <a:t>Functional Requirements</a:t>
            </a:r>
            <a:endParaRPr lang="en-US" sz="1200" u="sng" dirty="0" smtClean="0">
              <a:cs typeface="Arial" pitchFamily="34" charset="0"/>
            </a:endParaRPr>
          </a:p>
          <a:p>
            <a:pPr marL="969963" lvl="0" indent="-735013" algn="just" eaLnBrk="0" fontAlgn="base" hangingPunct="0">
              <a:spcBef>
                <a:spcPct val="0"/>
              </a:spcBef>
              <a:spcAft>
                <a:spcPct val="0"/>
              </a:spcAft>
            </a:pPr>
            <a:r>
              <a:rPr lang="en-US" sz="1200" dirty="0" smtClean="0">
                <a:ea typeface="Times New Roman" pitchFamily="18" charset="0"/>
                <a:cs typeface="Times New Roman" pitchFamily="18" charset="0"/>
              </a:rPr>
              <a:t>                  There are no special functional requirements</a:t>
            </a:r>
            <a:endParaRPr lang="en-US" sz="1200" dirty="0" smtClean="0">
              <a:cs typeface="Arial" pitchFamily="34" charset="0"/>
            </a:endParaRPr>
          </a:p>
          <a:p>
            <a:pPr marL="969963" lvl="0" indent="-735013" algn="just" eaLnBrk="0" fontAlgn="base" hangingPunct="0">
              <a:spcBef>
                <a:spcPct val="0"/>
              </a:spcBef>
              <a:spcAft>
                <a:spcPct val="0"/>
              </a:spcAft>
            </a:pPr>
            <a:r>
              <a:rPr lang="en-US" sz="1200" dirty="0" smtClean="0">
                <a:ea typeface="Times New Roman" pitchFamily="18" charset="0"/>
                <a:cs typeface="Times New Roman" pitchFamily="18" charset="0"/>
              </a:rPr>
              <a:t>                   Very obvious: internet connection</a:t>
            </a:r>
            <a:endParaRPr lang="en-US" sz="1200" dirty="0" smtClean="0">
              <a:cs typeface="Arial" pitchFamily="34" charset="0"/>
            </a:endParaRPr>
          </a:p>
          <a:p>
            <a:pPr marL="342900" indent="-342900" algn="just"/>
            <a:endParaRPr lang="en-US" b="1" dirty="0" smtClean="0"/>
          </a:p>
          <a:p>
            <a:pPr marL="747713" marR="0" lvl="0" algn="just" defTabSz="914400" rtl="0" eaLnBrk="0" fontAlgn="base" latinLnBrk="0" hangingPunct="0">
              <a:lnSpc>
                <a:spcPct val="100000"/>
              </a:lnSpc>
              <a:spcBef>
                <a:spcPct val="0"/>
              </a:spcBef>
              <a:spcAft>
                <a:spcPct val="0"/>
              </a:spcAft>
              <a:buClrTx/>
              <a:buSzTx/>
              <a:tabLst/>
            </a:pPr>
            <a:endParaRPr kumimoji="0" lang="en-US" b="0" i="0" u="none" strike="noStrike" cap="none" normalizeH="0" baseline="0" dirty="0" smtClean="0">
              <a:ln>
                <a:noFill/>
              </a:ln>
              <a:solidFill>
                <a:schemeClr val="tx1"/>
              </a:solidFill>
              <a:effectLst/>
              <a:cs typeface="Arial" pitchFamily="34" charset="0"/>
            </a:endParaRPr>
          </a:p>
          <a:p>
            <a:pPr marL="234950" marR="0" lvl="0" algn="just" defTabSz="914400" rtl="0" eaLnBrk="0" fontAlgn="base" latinLnBrk="0" hangingPunct="0">
              <a:lnSpc>
                <a:spcPct val="100000"/>
              </a:lnSpc>
              <a:spcBef>
                <a:spcPct val="0"/>
              </a:spcBef>
              <a:spcAft>
                <a:spcPct val="0"/>
              </a:spcAft>
              <a:buClrTx/>
              <a:buSzTx/>
              <a:tabLst/>
            </a:pPr>
            <a:endParaRPr kumimoji="0" lang="en-US" b="0" i="0" u="none" strike="noStrike" cap="none" normalizeH="0" baseline="0" dirty="0" smtClean="0">
              <a:ln>
                <a:noFill/>
              </a:ln>
              <a:solidFill>
                <a:schemeClr val="tx1"/>
              </a:solidFill>
              <a:effectLst/>
              <a:cs typeface="Arial" pitchFamily="34" charset="0"/>
            </a:endParaRPr>
          </a:p>
        </p:txBody>
      </p:sp>
      <p:sp>
        <p:nvSpPr>
          <p:cNvPr id="6" name="Slide Number Placeholder 5"/>
          <p:cNvSpPr>
            <a:spLocks noGrp="1"/>
          </p:cNvSpPr>
          <p:nvPr>
            <p:ph type="sldNum" sz="quarter" idx="12"/>
          </p:nvPr>
        </p:nvSpPr>
        <p:spPr/>
        <p:txBody>
          <a:bodyPr/>
          <a:lstStyle/>
          <a:p>
            <a:r>
              <a:rPr lang="en-US" dirty="0" smtClean="0"/>
              <a:t>4</a:t>
            </a:r>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7166" y="738158"/>
            <a:ext cx="5929354" cy="7109639"/>
          </a:xfrm>
          <a:prstGeom prst="rect">
            <a:avLst/>
          </a:prstGeom>
          <a:noFill/>
        </p:spPr>
        <p:txBody>
          <a:bodyPr wrap="square" rtlCol="0">
            <a:spAutoFit/>
          </a:bodyPr>
          <a:lstStyle/>
          <a:p>
            <a:pPr marL="342900" indent="-342900" algn="just">
              <a:buAutoNum type="arabicPlain" startAt="4"/>
            </a:pPr>
            <a:endParaRPr lang="en-US" b="1" dirty="0" smtClean="0"/>
          </a:p>
          <a:p>
            <a:pPr marL="342900" indent="-342900" algn="just">
              <a:buAutoNum type="arabicPlain" startAt="4"/>
            </a:pPr>
            <a:endParaRPr lang="en-US" b="1" dirty="0" smtClean="0"/>
          </a:p>
          <a:p>
            <a:pPr marL="342900" indent="-342900" algn="just"/>
            <a:r>
              <a:rPr lang="en-US" b="1" dirty="0" smtClean="0"/>
              <a:t>5. Other Nonfunctional Requirements</a:t>
            </a:r>
          </a:p>
          <a:p>
            <a:pPr marL="342900" indent="-342900" algn="just">
              <a:buAutoNum type="arabicPlain" startAt="4"/>
            </a:pPr>
            <a:endParaRPr lang="en-US" b="1" dirty="0" smtClean="0"/>
          </a:p>
          <a:p>
            <a:pPr algn="just"/>
            <a:r>
              <a:rPr lang="en-US" sz="1600" b="1" dirty="0" smtClean="0"/>
              <a:t>5.1  </a:t>
            </a:r>
            <a:r>
              <a:rPr lang="x-none" sz="1600" b="1" smtClean="0"/>
              <a:t>Performance Requirements</a:t>
            </a:r>
            <a:endParaRPr lang="en-US" sz="1600" b="1" dirty="0" smtClean="0"/>
          </a:p>
          <a:p>
            <a:pPr algn="just"/>
            <a:endParaRPr lang="en-US" dirty="0" smtClean="0"/>
          </a:p>
          <a:p>
            <a:pPr algn="just"/>
            <a:r>
              <a:rPr lang="en-US" sz="1200" dirty="0" smtClean="0"/>
              <a:t>The website should be hosted on a server that can provide adequate response time. High school students tend to have short attentions spans, so a slow server would not be satisfactory for this application. The current college (www.toppersplanet.ac.in) site is a good example of rapid response time.</a:t>
            </a:r>
            <a:endParaRPr lang="en-US" sz="1200" i="1" dirty="0" smtClean="0"/>
          </a:p>
          <a:p>
            <a:pPr algn="just"/>
            <a:r>
              <a:rPr lang="en-US" dirty="0" smtClean="0"/>
              <a:t> </a:t>
            </a:r>
            <a:endParaRPr lang="en-US" i="1" dirty="0" smtClean="0"/>
          </a:p>
          <a:p>
            <a:pPr lvl="0" algn="just">
              <a:buFont typeface="Arial" pitchFamily="34" charset="0"/>
              <a:buChar char="•"/>
            </a:pPr>
            <a:r>
              <a:rPr lang="en-US" sz="1200" dirty="0" smtClean="0"/>
              <a:t> 16-bit computer. </a:t>
            </a:r>
          </a:p>
          <a:p>
            <a:pPr lvl="0" algn="just">
              <a:buFont typeface="Arial" pitchFamily="34" charset="0"/>
              <a:buChar char="•"/>
            </a:pPr>
            <a:r>
              <a:rPr lang="en-US" sz="1200" dirty="0" smtClean="0"/>
              <a:t> Minimum 5 GB HDD</a:t>
            </a:r>
          </a:p>
          <a:p>
            <a:pPr lvl="0" algn="just">
              <a:buFont typeface="Arial" pitchFamily="34" charset="0"/>
              <a:buChar char="•"/>
            </a:pPr>
            <a:r>
              <a:rPr lang="en-US" sz="1200" dirty="0" smtClean="0"/>
              <a:t> Pentium III processor, 500 MHz</a:t>
            </a:r>
          </a:p>
          <a:p>
            <a:pPr lvl="0" algn="just">
              <a:buFont typeface="Arial" pitchFamily="34" charset="0"/>
              <a:buChar char="•"/>
            </a:pPr>
            <a:r>
              <a:rPr lang="en-US" sz="1200" dirty="0" smtClean="0"/>
              <a:t> Minimum 256 MB RAM</a:t>
            </a:r>
          </a:p>
          <a:p>
            <a:pPr algn="just"/>
            <a:endParaRPr lang="en-US" i="1" dirty="0" smtClean="0"/>
          </a:p>
          <a:p>
            <a:pPr algn="just"/>
            <a:r>
              <a:rPr lang="en-US" dirty="0" smtClean="0"/>
              <a:t> </a:t>
            </a:r>
            <a:endParaRPr lang="en-US" i="1" dirty="0" smtClean="0"/>
          </a:p>
          <a:p>
            <a:pPr algn="just"/>
            <a:r>
              <a:rPr lang="en-US" sz="1600" b="1" dirty="0" smtClean="0"/>
              <a:t>5.2  </a:t>
            </a:r>
            <a:r>
              <a:rPr lang="x-none" sz="1600" b="1" smtClean="0"/>
              <a:t>Safety Requirements</a:t>
            </a:r>
            <a:endParaRPr lang="en-US" sz="1600" b="1" dirty="0" smtClean="0"/>
          </a:p>
          <a:p>
            <a:pPr algn="just"/>
            <a:endParaRPr lang="en-US" sz="1200" dirty="0" smtClean="0"/>
          </a:p>
          <a:p>
            <a:pPr algn="just"/>
            <a:r>
              <a:rPr lang="en-US" sz="1200" dirty="0" smtClean="0"/>
              <a:t>There are no special safety requirements</a:t>
            </a:r>
            <a:endParaRPr lang="en-US" sz="1200" i="1" dirty="0" smtClean="0"/>
          </a:p>
          <a:p>
            <a:pPr algn="just"/>
            <a:endParaRPr lang="en-US" sz="1600" b="1" dirty="0" smtClean="0"/>
          </a:p>
          <a:p>
            <a:pPr algn="just"/>
            <a:r>
              <a:rPr lang="en-US" sz="1600" b="1" dirty="0" smtClean="0"/>
              <a:t>5.3  </a:t>
            </a:r>
            <a:r>
              <a:rPr lang="x-none" sz="1600" b="1" smtClean="0"/>
              <a:t>Security Requirements</a:t>
            </a:r>
            <a:endParaRPr lang="en-US" sz="1600" b="1" dirty="0" smtClean="0"/>
          </a:p>
          <a:p>
            <a:pPr algn="just"/>
            <a:endParaRPr lang="en-US" sz="1200" dirty="0" smtClean="0"/>
          </a:p>
          <a:p>
            <a:pPr algn="just"/>
            <a:r>
              <a:rPr lang="en-US" sz="1200" dirty="0" smtClean="0"/>
              <a:t>Copyright and other security measures for educational website should be the same as the any of the  site.</a:t>
            </a:r>
            <a:endParaRPr lang="en-US" sz="1200" i="1" dirty="0" smtClean="0"/>
          </a:p>
          <a:p>
            <a:pPr algn="just"/>
            <a:endParaRPr lang="en-US" sz="1600" b="1" dirty="0" smtClean="0"/>
          </a:p>
          <a:p>
            <a:pPr algn="just"/>
            <a:r>
              <a:rPr lang="en-US" sz="1600" b="1" dirty="0" smtClean="0"/>
              <a:t>5.4  </a:t>
            </a:r>
            <a:r>
              <a:rPr lang="x-none" sz="1600" b="1" smtClean="0"/>
              <a:t>Software Quality Attributes</a:t>
            </a:r>
            <a:endParaRPr lang="en-US" sz="1600" b="1" dirty="0" smtClean="0"/>
          </a:p>
          <a:p>
            <a:pPr algn="just"/>
            <a:endParaRPr lang="en-US" dirty="0" smtClean="0"/>
          </a:p>
          <a:p>
            <a:pPr algn="just"/>
            <a:r>
              <a:rPr lang="en-US" sz="1200" dirty="0" smtClean="0"/>
              <a:t>Web design conventions should be consistent with the standards and conventions used on the educational website</a:t>
            </a:r>
            <a:endParaRPr lang="en-US" sz="1200" i="1" dirty="0" smtClean="0"/>
          </a:p>
          <a:p>
            <a:pPr marL="342900" indent="-342900" algn="just"/>
            <a:endParaRPr lang="en-US" dirty="0"/>
          </a:p>
        </p:txBody>
      </p:sp>
      <p:sp>
        <p:nvSpPr>
          <p:cNvPr id="4" name="Slide Number Placeholder 3"/>
          <p:cNvSpPr>
            <a:spLocks noGrp="1"/>
          </p:cNvSpPr>
          <p:nvPr>
            <p:ph type="sldNum" sz="quarter" idx="12"/>
          </p:nvPr>
        </p:nvSpPr>
        <p:spPr/>
        <p:txBody>
          <a:bodyPr/>
          <a:lstStyle/>
          <a:p>
            <a:r>
              <a:rPr lang="en-US" dirty="0" smtClean="0"/>
              <a:t>5</a:t>
            </a: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1"/>
          <p:cNvSpPr>
            <a:spLocks noChangeArrowheads="1"/>
          </p:cNvSpPr>
          <p:nvPr/>
        </p:nvSpPr>
        <p:spPr bwMode="auto">
          <a:xfrm>
            <a:off x="571480" y="666719"/>
            <a:ext cx="5429288" cy="5314162"/>
          </a:xfrm>
          <a:prstGeom prst="rect">
            <a:avLst/>
          </a:prstGeom>
          <a:noFill/>
          <a:ln w="9525">
            <a:noFill/>
            <a:miter lim="800000"/>
            <a:headEnd/>
            <a:tailEnd/>
          </a:ln>
          <a:effectLst/>
        </p:spPr>
        <p:txBody>
          <a:bodyPr vert="horz" wrap="square" lIns="91440" tIns="177744" rIns="91440" bIns="177744"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smtClean="0">
                <a:ln>
                  <a:noFill/>
                </a:ln>
                <a:solidFill>
                  <a:schemeClr val="tx1"/>
                </a:solidFill>
                <a:effectLst/>
                <a:cs typeface="Times New Roman" pitchFamily="18" charset="0"/>
              </a:rPr>
              <a:t>6.Detailed design</a:t>
            </a:r>
          </a:p>
          <a:p>
            <a:pPr marL="0" marR="0" lvl="0" indent="0" algn="just" defTabSz="914400" rtl="0" eaLnBrk="1" fontAlgn="base" latinLnBrk="0" hangingPunct="1">
              <a:lnSpc>
                <a:spcPct val="100000"/>
              </a:lnSpc>
              <a:spcBef>
                <a:spcPct val="0"/>
              </a:spcBef>
              <a:spcAft>
                <a:spcPct val="0"/>
              </a:spcAft>
              <a:buClrTx/>
              <a:buSzTx/>
              <a:buFontTx/>
              <a:buNone/>
              <a:tabLst/>
            </a:pPr>
            <a:endParaRPr kumimoji="0" lang="en-US" b="1" i="0" u="none" strike="noStrike" cap="none" normalizeH="0" baseline="0" dirty="0" smtClean="0">
              <a:ln>
                <a:noFill/>
              </a:ln>
              <a:solidFill>
                <a:schemeClr val="tx1"/>
              </a:solidFill>
              <a:effectLst/>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tabLst/>
            </a:pPr>
            <a:r>
              <a:rPr kumimoji="0" lang="en-US" sz="1600" b="1" i="0" u="none" strike="noStrike" cap="none" normalizeH="0" baseline="0" dirty="0" smtClean="0">
                <a:ln>
                  <a:noFill/>
                </a:ln>
                <a:solidFill>
                  <a:schemeClr val="tx1"/>
                </a:solidFill>
                <a:effectLst/>
                <a:cs typeface="Times New Roman" pitchFamily="18" charset="0"/>
              </a:rPr>
              <a:t>6.1  </a:t>
            </a:r>
            <a:r>
              <a:rPr kumimoji="0" lang="en-US" sz="1600" b="1" i="0" u="sng" strike="noStrike" cap="none" normalizeH="0" baseline="0" dirty="0" smtClean="0">
                <a:ln>
                  <a:noFill/>
                </a:ln>
                <a:solidFill>
                  <a:schemeClr val="tx1"/>
                </a:solidFill>
                <a:effectLst/>
                <a:cs typeface="Times New Roman" pitchFamily="18" charset="0"/>
              </a:rPr>
              <a:t>Detail design process</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b="1" i="0" u="none" strike="noStrike" cap="none" normalizeH="0" baseline="0" dirty="0" smtClean="0">
              <a:ln>
                <a:noFill/>
              </a:ln>
              <a:solidFill>
                <a:schemeClr val="tx1"/>
              </a:solidFill>
              <a:effectLst/>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tabLst/>
            </a:pPr>
            <a:r>
              <a:rPr kumimoji="0" lang="en-US" sz="1200" b="0" i="0" u="none" strike="noStrike" cap="none" normalizeH="0" baseline="0" dirty="0" smtClean="0">
                <a:ln>
                  <a:noFill/>
                </a:ln>
                <a:solidFill>
                  <a:schemeClr val="tx1"/>
                </a:solidFill>
                <a:effectLst/>
                <a:cs typeface="Arial" pitchFamily="34" charset="0"/>
              </a:rPr>
              <a:t>Information Gathering is the most important part in web   development.</a:t>
            </a:r>
            <a:r>
              <a:rPr kumimoji="0" lang="en-US" sz="1200" b="0" i="0" u="none" strike="noStrike" cap="none" normalizeH="0" dirty="0" smtClean="0">
                <a:ln>
                  <a:noFill/>
                </a:ln>
                <a:solidFill>
                  <a:schemeClr val="tx1"/>
                </a:solidFill>
                <a:effectLst/>
                <a:cs typeface="Arial" pitchFamily="34" charset="0"/>
              </a:rPr>
              <a:t> H</a:t>
            </a:r>
            <a:r>
              <a:rPr kumimoji="0" lang="en-US" sz="1200" b="0" i="0" u="none" strike="noStrike" cap="none" normalizeH="0" baseline="0" dirty="0" smtClean="0">
                <a:ln>
                  <a:noFill/>
                </a:ln>
                <a:solidFill>
                  <a:schemeClr val="tx1"/>
                </a:solidFill>
                <a:effectLst/>
                <a:cs typeface="Arial" pitchFamily="34" charset="0"/>
              </a:rPr>
              <a:t>ere we have all the important e-books, video lectures and previous year question paper</a:t>
            </a:r>
            <a:r>
              <a:rPr kumimoji="0" lang="en-US" sz="1200" b="1" i="0" u="none" strike="noStrike" cap="none" normalizeH="0" baseline="0" dirty="0" smtClean="0">
                <a:ln>
                  <a:noFill/>
                </a:ln>
                <a:solidFill>
                  <a:schemeClr val="tx1"/>
                </a:solidFill>
                <a:effectLst/>
                <a:cs typeface="Times New Roman" pitchFamily="18" charset="0"/>
              </a:rPr>
              <a:t>. </a:t>
            </a:r>
          </a:p>
          <a:p>
            <a:pPr marL="0" marR="0" lvl="0" indent="0" algn="just" defTabSz="914400" rtl="0" eaLnBrk="0" fontAlgn="base" latinLnBrk="0" hangingPunct="0">
              <a:lnSpc>
                <a:spcPct val="100000"/>
              </a:lnSpc>
              <a:spcBef>
                <a:spcPct val="0"/>
              </a:spcBef>
              <a:spcAft>
                <a:spcPct val="0"/>
              </a:spcAft>
              <a:buClrTx/>
              <a:buSzTx/>
              <a:tabLst/>
            </a:pPr>
            <a:endParaRPr kumimoji="0" lang="en-US" sz="1200" b="1" i="0" u="none" strike="noStrike" cap="none" normalizeH="0" baseline="0" dirty="0" smtClean="0">
              <a:ln>
                <a:noFill/>
              </a:ln>
              <a:solidFill>
                <a:schemeClr val="tx1"/>
              </a:solidFill>
              <a:effectLst/>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tabLst/>
            </a:pPr>
            <a:r>
              <a:rPr kumimoji="0" lang="en-US" sz="1200" b="0" i="1" u="none" strike="noStrike" cap="none" normalizeH="0" baseline="0" dirty="0" smtClean="0">
                <a:ln>
                  <a:noFill/>
                </a:ln>
                <a:solidFill>
                  <a:schemeClr val="tx1"/>
                </a:solidFill>
                <a:effectLst/>
                <a:cs typeface="Arial" pitchFamily="34" charset="0"/>
              </a:rPr>
              <a:t>The main aim of the site is to help student through giving them access to all those facilities that any coaching could provide to them. Although they study in school or any coaching but self study is very much important .</a:t>
            </a:r>
          </a:p>
          <a:p>
            <a:pPr marL="0" marR="0" lvl="0" indent="0" algn="just" defTabSz="914400" rtl="0" eaLnBrk="0" fontAlgn="base" latinLnBrk="0" hangingPunct="0">
              <a:lnSpc>
                <a:spcPct val="100000"/>
              </a:lnSpc>
              <a:spcBef>
                <a:spcPct val="0"/>
              </a:spcBef>
              <a:spcAft>
                <a:spcPct val="0"/>
              </a:spcAft>
              <a:buClrTx/>
              <a:buSzTx/>
              <a:tabLst/>
            </a:pPr>
            <a:endParaRPr kumimoji="0" lang="en-US" sz="1200" b="0" i="1" u="none" strike="noStrike" cap="none" normalizeH="0" baseline="0" dirty="0" smtClean="0">
              <a:ln>
                <a:noFill/>
              </a:ln>
              <a:solidFill>
                <a:schemeClr val="tx1"/>
              </a:solidFill>
              <a:effectLst/>
              <a:cs typeface="Arial" pitchFamily="34" charset="0"/>
            </a:endParaRPr>
          </a:p>
          <a:p>
            <a:pPr marL="0" marR="0" lvl="0" indent="0" algn="just" defTabSz="914400" rtl="0" eaLnBrk="0" fontAlgn="base" latinLnBrk="0" hangingPunct="0">
              <a:lnSpc>
                <a:spcPct val="100000"/>
              </a:lnSpc>
              <a:spcBef>
                <a:spcPct val="0"/>
              </a:spcBef>
              <a:spcAft>
                <a:spcPct val="0"/>
              </a:spcAft>
              <a:buClrTx/>
              <a:buSzTx/>
              <a:tabLst/>
            </a:pPr>
            <a:r>
              <a:rPr kumimoji="0" lang="en-US" sz="1200" b="0" i="1" u="none" strike="noStrike" cap="none" normalizeH="0" baseline="0" dirty="0" smtClean="0">
                <a:ln>
                  <a:noFill/>
                </a:ln>
                <a:solidFill>
                  <a:schemeClr val="tx1"/>
                </a:solidFill>
                <a:effectLst/>
                <a:cs typeface="Arial" pitchFamily="34" charset="0"/>
              </a:rPr>
              <a:t>So in order to help them in their self study, We wish to develop this web site. This website consist of separate pages for video lectures, e-books and test series. </a:t>
            </a:r>
          </a:p>
          <a:p>
            <a:pPr marL="0" marR="0" lvl="0" indent="0" algn="just" defTabSz="914400" rtl="0" eaLnBrk="0" fontAlgn="base" latinLnBrk="0" hangingPunct="0">
              <a:lnSpc>
                <a:spcPct val="100000"/>
              </a:lnSpc>
              <a:spcBef>
                <a:spcPct val="0"/>
              </a:spcBef>
              <a:spcAft>
                <a:spcPct val="0"/>
              </a:spcAft>
              <a:buClrTx/>
              <a:buSzTx/>
              <a:tabLst/>
            </a:pPr>
            <a:endParaRPr kumimoji="0" lang="en-US" sz="1200" b="0" i="1" u="none" strike="noStrike" cap="none" normalizeH="0" baseline="0" dirty="0" smtClean="0">
              <a:ln>
                <a:noFill/>
              </a:ln>
              <a:solidFill>
                <a:schemeClr val="tx1"/>
              </a:solidFill>
              <a:effectLst/>
              <a:cs typeface="Arial" pitchFamily="34" charset="0"/>
            </a:endParaRPr>
          </a:p>
          <a:p>
            <a:pPr marL="0" marR="0" lvl="0" indent="0" algn="just" defTabSz="914400" rtl="0" eaLnBrk="0" fontAlgn="base" latinLnBrk="0" hangingPunct="0">
              <a:lnSpc>
                <a:spcPct val="100000"/>
              </a:lnSpc>
              <a:spcBef>
                <a:spcPct val="0"/>
              </a:spcBef>
              <a:spcAft>
                <a:spcPct val="0"/>
              </a:spcAft>
              <a:buClrTx/>
              <a:buSzTx/>
              <a:tabLst/>
            </a:pPr>
            <a:r>
              <a:rPr kumimoji="0" lang="en-US" sz="1200" b="0" i="1" u="none" strike="noStrike" cap="none" normalizeH="0" baseline="0" dirty="0" smtClean="0">
                <a:ln>
                  <a:noFill/>
                </a:ln>
                <a:solidFill>
                  <a:schemeClr val="tx1"/>
                </a:solidFill>
                <a:effectLst/>
                <a:cs typeface="Arial" pitchFamily="34" charset="0"/>
              </a:rPr>
              <a:t>This website has design in very systematic way. Design part has been done with CSS CODE and HTML</a:t>
            </a:r>
            <a:r>
              <a:rPr kumimoji="0" lang="en-US" sz="1200" b="0" i="1" u="none" strike="noStrike" cap="none" normalizeH="0" dirty="0" smtClean="0">
                <a:ln>
                  <a:noFill/>
                </a:ln>
                <a:solidFill>
                  <a:schemeClr val="tx1"/>
                </a:solidFill>
                <a:effectLst/>
                <a:cs typeface="Arial" pitchFamily="34" charset="0"/>
              </a:rPr>
              <a:t> is used to create Web pages. </a:t>
            </a:r>
            <a:r>
              <a:rPr lang="en-US" sz="1200" i="1" dirty="0" smtClean="0">
                <a:cs typeface="Arial" pitchFamily="34" charset="0"/>
              </a:rPr>
              <a:t>To design a web page the most important thing is that you must be clear of what you are doing.</a:t>
            </a:r>
          </a:p>
          <a:p>
            <a:pPr marL="0" marR="0" lvl="0" indent="0" algn="just" defTabSz="914400" rtl="0" eaLnBrk="0" fontAlgn="base" latinLnBrk="0" hangingPunct="0">
              <a:lnSpc>
                <a:spcPct val="100000"/>
              </a:lnSpc>
              <a:spcBef>
                <a:spcPct val="0"/>
              </a:spcBef>
              <a:spcAft>
                <a:spcPct val="0"/>
              </a:spcAft>
              <a:buClrTx/>
              <a:buSzTx/>
              <a:tabLst/>
            </a:pPr>
            <a:endParaRPr lang="en-US" sz="1200" i="1" dirty="0" smtClean="0">
              <a:cs typeface="Arial" pitchFamily="34" charset="0"/>
            </a:endParaRPr>
          </a:p>
          <a:p>
            <a:pPr marL="0" marR="0" lvl="0" indent="0" algn="just" defTabSz="914400" rtl="0" eaLnBrk="0" fontAlgn="base" latinLnBrk="0" hangingPunct="0">
              <a:lnSpc>
                <a:spcPct val="100000"/>
              </a:lnSpc>
              <a:spcBef>
                <a:spcPct val="0"/>
              </a:spcBef>
              <a:spcAft>
                <a:spcPct val="0"/>
              </a:spcAft>
              <a:buClrTx/>
              <a:buSzTx/>
              <a:tabLst/>
            </a:pPr>
            <a:r>
              <a:rPr lang="en-US" sz="1200" i="1" dirty="0" smtClean="0">
                <a:cs typeface="Arial" pitchFamily="34" charset="0"/>
              </a:rPr>
              <a:t> The design part is also essential because the first impression that the user will make of the website is by seeing the layout of the site whether it has been arrange in a systematic or not. </a:t>
            </a:r>
          </a:p>
          <a:p>
            <a:pPr marL="0" marR="0" lvl="0" indent="0" algn="just" defTabSz="914400" rtl="0" eaLnBrk="0" fontAlgn="base" latinLnBrk="0" hangingPunct="0">
              <a:lnSpc>
                <a:spcPct val="100000"/>
              </a:lnSpc>
              <a:spcBef>
                <a:spcPct val="0"/>
              </a:spcBef>
              <a:spcAft>
                <a:spcPct val="0"/>
              </a:spcAft>
              <a:buClrTx/>
              <a:buSzTx/>
              <a:tabLst/>
            </a:pPr>
            <a:endParaRPr lang="en-US" sz="1200" i="1" dirty="0" smtClean="0">
              <a:cs typeface="Arial" pitchFamily="34" charset="0"/>
            </a:endParaRPr>
          </a:p>
          <a:p>
            <a:pPr marL="0" marR="0" lvl="0" indent="0" algn="just" defTabSz="914400" rtl="0" eaLnBrk="0" fontAlgn="base" latinLnBrk="0" hangingPunct="0">
              <a:lnSpc>
                <a:spcPct val="100000"/>
              </a:lnSpc>
              <a:spcBef>
                <a:spcPct val="0"/>
              </a:spcBef>
              <a:spcAft>
                <a:spcPct val="0"/>
              </a:spcAft>
              <a:buClrTx/>
              <a:buSzTx/>
              <a:tabLst/>
            </a:pPr>
            <a:r>
              <a:rPr lang="en-US" sz="1200" i="1" dirty="0" smtClean="0">
                <a:cs typeface="Arial" pitchFamily="34" charset="0"/>
              </a:rPr>
              <a:t>We have developed separate </a:t>
            </a:r>
            <a:r>
              <a:rPr lang="en-US" sz="1200" i="1" dirty="0" err="1" smtClean="0">
                <a:cs typeface="Arial" pitchFamily="34" charset="0"/>
              </a:rPr>
              <a:t>webpages</a:t>
            </a:r>
            <a:r>
              <a:rPr lang="en-US" sz="1200" i="1" dirty="0" smtClean="0">
                <a:cs typeface="Arial" pitchFamily="34" charset="0"/>
              </a:rPr>
              <a:t> for e-books, video lectures and test series.</a:t>
            </a:r>
          </a:p>
          <a:p>
            <a:pPr marL="0" marR="0" lvl="0" indent="0" algn="just" defTabSz="914400" rtl="0" eaLnBrk="0" fontAlgn="base" latinLnBrk="0" hangingPunct="0">
              <a:lnSpc>
                <a:spcPct val="100000"/>
              </a:lnSpc>
              <a:spcBef>
                <a:spcPct val="0"/>
              </a:spcBef>
              <a:spcAft>
                <a:spcPct val="0"/>
              </a:spcAft>
              <a:buClrTx/>
              <a:buSzTx/>
              <a:tabLst/>
            </a:pPr>
            <a:endParaRPr lang="en-US" sz="1200" i="1" dirty="0" smtClean="0">
              <a:cs typeface="Arial" pitchFamily="34" charset="0"/>
            </a:endParaRPr>
          </a:p>
          <a:p>
            <a:pPr marL="0" marR="0" lvl="0" indent="0" algn="just" defTabSz="914400" rtl="0" eaLnBrk="0" fontAlgn="base" latinLnBrk="0" hangingPunct="0">
              <a:lnSpc>
                <a:spcPct val="100000"/>
              </a:lnSpc>
              <a:spcBef>
                <a:spcPct val="0"/>
              </a:spcBef>
              <a:spcAft>
                <a:spcPct val="0"/>
              </a:spcAft>
              <a:buClrTx/>
              <a:buSzTx/>
              <a:tabLst/>
            </a:pPr>
            <a:r>
              <a:rPr lang="en-US" sz="1200" i="1" dirty="0" smtClean="0">
                <a:cs typeface="Arial" pitchFamily="34" charset="0"/>
              </a:rPr>
              <a:t> There is also a signup and login page design to make user more comfortable.</a:t>
            </a:r>
            <a:endParaRPr kumimoji="0" lang="en-US" sz="1200" b="1" i="0" u="none" strike="noStrike" cap="none" normalizeH="0" baseline="0" dirty="0" smtClean="0">
              <a:ln>
                <a:noFill/>
              </a:ln>
              <a:solidFill>
                <a:schemeClr val="tx1"/>
              </a:solidFill>
              <a:effectLst/>
              <a:cs typeface="Times New Roman" pitchFamily="18" charset="0"/>
            </a:endParaRPr>
          </a:p>
        </p:txBody>
      </p:sp>
      <p:sp>
        <p:nvSpPr>
          <p:cNvPr id="4" name="Slide Number Placeholder 3"/>
          <p:cNvSpPr>
            <a:spLocks noGrp="1"/>
          </p:cNvSpPr>
          <p:nvPr>
            <p:ph type="sldNum" sz="quarter" idx="12"/>
          </p:nvPr>
        </p:nvSpPr>
        <p:spPr/>
        <p:txBody>
          <a:bodyPr/>
          <a:lstStyle/>
          <a:p>
            <a:r>
              <a:rPr lang="en-US" dirty="0" smtClean="0"/>
              <a:t>6</a:t>
            </a:r>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design.jpg"/>
          <p:cNvPicPr>
            <a:picLocks noChangeAspect="1"/>
          </p:cNvPicPr>
          <p:nvPr/>
        </p:nvPicPr>
        <p:blipFill>
          <a:blip r:embed="rId2" cstate="print"/>
          <a:stretch>
            <a:fillRect/>
          </a:stretch>
        </p:blipFill>
        <p:spPr>
          <a:xfrm>
            <a:off x="357166" y="2331184"/>
            <a:ext cx="6000792" cy="5820932"/>
          </a:xfrm>
          <a:prstGeom prst="rect">
            <a:avLst/>
          </a:prstGeom>
        </p:spPr>
      </p:pic>
      <p:sp>
        <p:nvSpPr>
          <p:cNvPr id="9" name="TextBox 8"/>
          <p:cNvSpPr txBox="1"/>
          <p:nvPr/>
        </p:nvSpPr>
        <p:spPr>
          <a:xfrm>
            <a:off x="1285860" y="2381232"/>
            <a:ext cx="1571636" cy="400110"/>
          </a:xfrm>
          <a:prstGeom prst="rect">
            <a:avLst/>
          </a:prstGeom>
          <a:noFill/>
        </p:spPr>
        <p:txBody>
          <a:bodyPr wrap="square" rtlCol="0">
            <a:spAutoFit/>
          </a:bodyPr>
          <a:lstStyle/>
          <a:p>
            <a:r>
              <a:rPr lang="en-IN" sz="2000" b="1" dirty="0" smtClean="0">
                <a:solidFill>
                  <a:srgbClr val="FF0000"/>
                </a:solidFill>
              </a:rPr>
              <a:t>DESIGN</a:t>
            </a:r>
            <a:endParaRPr lang="en-US" sz="2000" b="1" dirty="0">
              <a:solidFill>
                <a:srgbClr val="FF0000"/>
              </a:solidFill>
            </a:endParaRPr>
          </a:p>
        </p:txBody>
      </p:sp>
      <p:sp>
        <p:nvSpPr>
          <p:cNvPr id="10" name="TextBox 9"/>
          <p:cNvSpPr txBox="1"/>
          <p:nvPr/>
        </p:nvSpPr>
        <p:spPr>
          <a:xfrm>
            <a:off x="1571612" y="3167050"/>
            <a:ext cx="4429156" cy="369332"/>
          </a:xfrm>
          <a:prstGeom prst="rect">
            <a:avLst/>
          </a:prstGeom>
          <a:noFill/>
        </p:spPr>
        <p:txBody>
          <a:bodyPr wrap="square" rtlCol="0">
            <a:spAutoFit/>
          </a:bodyPr>
          <a:lstStyle/>
          <a:p>
            <a:r>
              <a:rPr lang="en-IN" dirty="0" smtClean="0"/>
              <a:t>1.Discuss the main concept of graphic design</a:t>
            </a:r>
            <a:endParaRPr lang="en-US" dirty="0"/>
          </a:p>
        </p:txBody>
      </p:sp>
      <p:sp>
        <p:nvSpPr>
          <p:cNvPr id="11" name="TextBox 10"/>
          <p:cNvSpPr txBox="1"/>
          <p:nvPr/>
        </p:nvSpPr>
        <p:spPr>
          <a:xfrm>
            <a:off x="1571612" y="3809992"/>
            <a:ext cx="4500594" cy="369332"/>
          </a:xfrm>
          <a:prstGeom prst="rect">
            <a:avLst/>
          </a:prstGeom>
          <a:noFill/>
        </p:spPr>
        <p:txBody>
          <a:bodyPr wrap="square" rtlCol="0">
            <a:spAutoFit/>
          </a:bodyPr>
          <a:lstStyle/>
          <a:p>
            <a:r>
              <a:rPr lang="en-IN" dirty="0" smtClean="0"/>
              <a:t>2.Draft version of graphic design</a:t>
            </a:r>
            <a:endParaRPr lang="en-US" dirty="0"/>
          </a:p>
        </p:txBody>
      </p:sp>
      <p:sp>
        <p:nvSpPr>
          <p:cNvPr id="12" name="TextBox 11"/>
          <p:cNvSpPr txBox="1"/>
          <p:nvPr/>
        </p:nvSpPr>
        <p:spPr>
          <a:xfrm>
            <a:off x="1571612" y="4524372"/>
            <a:ext cx="4572032" cy="369332"/>
          </a:xfrm>
          <a:prstGeom prst="rect">
            <a:avLst/>
          </a:prstGeom>
          <a:noFill/>
        </p:spPr>
        <p:txBody>
          <a:bodyPr wrap="square" rtlCol="0">
            <a:spAutoFit/>
          </a:bodyPr>
          <a:lstStyle/>
          <a:p>
            <a:r>
              <a:rPr lang="en-IN" dirty="0" smtClean="0"/>
              <a:t>3.Review draft graphic design</a:t>
            </a:r>
            <a:endParaRPr lang="en-US" dirty="0"/>
          </a:p>
        </p:txBody>
      </p:sp>
      <p:sp>
        <p:nvSpPr>
          <p:cNvPr id="13" name="TextBox 12"/>
          <p:cNvSpPr txBox="1"/>
          <p:nvPr/>
        </p:nvSpPr>
        <p:spPr>
          <a:xfrm>
            <a:off x="1571612" y="5238752"/>
            <a:ext cx="4643470" cy="369332"/>
          </a:xfrm>
          <a:prstGeom prst="rect">
            <a:avLst/>
          </a:prstGeom>
          <a:noFill/>
        </p:spPr>
        <p:txBody>
          <a:bodyPr wrap="square" rtlCol="0">
            <a:spAutoFit/>
          </a:bodyPr>
          <a:lstStyle/>
          <a:p>
            <a:r>
              <a:rPr lang="en-IN" dirty="0" smtClean="0"/>
              <a:t>4.Make final version of graphic design</a:t>
            </a:r>
            <a:endParaRPr lang="en-US" dirty="0"/>
          </a:p>
        </p:txBody>
      </p:sp>
      <p:sp>
        <p:nvSpPr>
          <p:cNvPr id="14" name="TextBox 13"/>
          <p:cNvSpPr txBox="1"/>
          <p:nvPr/>
        </p:nvSpPr>
        <p:spPr>
          <a:xfrm>
            <a:off x="1571612" y="5953132"/>
            <a:ext cx="4643470" cy="369332"/>
          </a:xfrm>
          <a:prstGeom prst="rect">
            <a:avLst/>
          </a:prstGeom>
          <a:noFill/>
        </p:spPr>
        <p:txBody>
          <a:bodyPr wrap="square" rtlCol="0">
            <a:spAutoFit/>
          </a:bodyPr>
          <a:lstStyle/>
          <a:p>
            <a:r>
              <a:rPr lang="en-IN" dirty="0" smtClean="0"/>
              <a:t>5.Approve the graphic design</a:t>
            </a:r>
            <a:endParaRPr lang="en-US" dirty="0"/>
          </a:p>
        </p:txBody>
      </p:sp>
      <p:sp>
        <p:nvSpPr>
          <p:cNvPr id="15" name="TextBox 14"/>
          <p:cNvSpPr txBox="1"/>
          <p:nvPr/>
        </p:nvSpPr>
        <p:spPr>
          <a:xfrm>
            <a:off x="1571612" y="6596074"/>
            <a:ext cx="4572032" cy="369332"/>
          </a:xfrm>
          <a:prstGeom prst="rect">
            <a:avLst/>
          </a:prstGeom>
          <a:noFill/>
        </p:spPr>
        <p:txBody>
          <a:bodyPr wrap="square" rtlCol="0">
            <a:spAutoFit/>
          </a:bodyPr>
          <a:lstStyle/>
          <a:p>
            <a:r>
              <a:rPr lang="en-IN" dirty="0" smtClean="0"/>
              <a:t>6.Milestone meeting </a:t>
            </a:r>
            <a:endParaRPr lang="en-US" dirty="0"/>
          </a:p>
        </p:txBody>
      </p:sp>
      <p:sp>
        <p:nvSpPr>
          <p:cNvPr id="17" name="Slide Number Placeholder 16"/>
          <p:cNvSpPr>
            <a:spLocks noGrp="1"/>
          </p:cNvSpPr>
          <p:nvPr>
            <p:ph type="sldNum" sz="quarter" idx="12"/>
          </p:nvPr>
        </p:nvSpPr>
        <p:spPr>
          <a:xfrm>
            <a:off x="2348880" y="6033120"/>
            <a:ext cx="1600200" cy="527403"/>
          </a:xfrm>
        </p:spPr>
        <p:txBody>
          <a:bodyPr/>
          <a:lstStyle/>
          <a:p>
            <a:r>
              <a:rPr lang="en-US" dirty="0" smtClean="0"/>
              <a:t>7</a:t>
            </a:r>
            <a:endParaRPr lang="en-US" dirty="0"/>
          </a:p>
        </p:txBody>
      </p:sp>
      <p:sp>
        <p:nvSpPr>
          <p:cNvPr id="18" name="TextBox 17"/>
          <p:cNvSpPr txBox="1"/>
          <p:nvPr/>
        </p:nvSpPr>
        <p:spPr>
          <a:xfrm>
            <a:off x="6381328" y="9345488"/>
            <a:ext cx="216024" cy="338554"/>
          </a:xfrm>
          <a:prstGeom prst="rect">
            <a:avLst/>
          </a:prstGeom>
          <a:noFill/>
        </p:spPr>
        <p:txBody>
          <a:bodyPr wrap="square" rtlCol="0">
            <a:spAutoFit/>
          </a:bodyPr>
          <a:lstStyle/>
          <a:p>
            <a:r>
              <a:rPr lang="en-US" sz="1600" dirty="0" smtClean="0">
                <a:solidFill>
                  <a:schemeClr val="bg1">
                    <a:lumMod val="75000"/>
                  </a:schemeClr>
                </a:solidFill>
              </a:rPr>
              <a:t>7</a:t>
            </a:r>
            <a:endParaRPr lang="en-US" sz="1600" dirty="0">
              <a:solidFill>
                <a:schemeClr val="bg1">
                  <a:lumMod val="75000"/>
                </a:schemeClr>
              </a:solidFill>
            </a:endParaRPr>
          </a:p>
        </p:txBody>
      </p:sp>
      <p:sp>
        <p:nvSpPr>
          <p:cNvPr id="19" name="TextBox 18"/>
          <p:cNvSpPr txBox="1"/>
          <p:nvPr/>
        </p:nvSpPr>
        <p:spPr>
          <a:xfrm>
            <a:off x="404664" y="704528"/>
            <a:ext cx="6696744" cy="954107"/>
          </a:xfrm>
          <a:prstGeom prst="rect">
            <a:avLst/>
          </a:prstGeom>
          <a:noFill/>
        </p:spPr>
        <p:txBody>
          <a:bodyPr wrap="square" rtlCol="0">
            <a:spAutoFit/>
          </a:bodyPr>
          <a:lstStyle/>
          <a:p>
            <a:pPr algn="just"/>
            <a:r>
              <a:rPr lang="en-US" sz="2800" b="1" dirty="0" smtClean="0">
                <a:solidFill>
                  <a:srgbClr val="FF0000"/>
                </a:solidFill>
              </a:rPr>
              <a:t>       </a:t>
            </a:r>
            <a:r>
              <a:rPr lang="en-US" sz="2800" b="1" u="sng" dirty="0" smtClean="0">
                <a:solidFill>
                  <a:srgbClr val="FF0000"/>
                </a:solidFill>
              </a:rPr>
              <a:t>VARIOUS STEPS INVOLVED IN </a:t>
            </a:r>
          </a:p>
          <a:p>
            <a:pPr algn="just"/>
            <a:r>
              <a:rPr lang="en-US" sz="2800" b="1" dirty="0" smtClean="0">
                <a:solidFill>
                  <a:srgbClr val="FF0000"/>
                </a:solidFill>
              </a:rPr>
              <a:t>                      </a:t>
            </a:r>
            <a:r>
              <a:rPr lang="en-US" sz="2800" b="1" u="sng" dirty="0" smtClean="0">
                <a:solidFill>
                  <a:srgbClr val="FF0000"/>
                </a:solidFill>
              </a:rPr>
              <a:t>DESIGNING</a:t>
            </a:r>
            <a:endParaRPr lang="en-US" sz="2800" b="1" u="sng" dirty="0">
              <a:solidFill>
                <a:srgbClr val="FF00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332656" y="1568624"/>
            <a:ext cx="6120680" cy="1569660"/>
          </a:xfrm>
          <a:prstGeom prst="rect">
            <a:avLst/>
          </a:prstGeom>
        </p:spPr>
        <p:txBody>
          <a:bodyPr wrap="square">
            <a:spAutoFit/>
          </a:bodyPr>
          <a:lstStyle/>
          <a:p>
            <a:pPr algn="just" fontAlgn="base"/>
            <a:r>
              <a:rPr lang="en-US" sz="1200" dirty="0"/>
              <a:t>Implementation Design is the complementary phase to the descriptive design phase for concept and navigation. </a:t>
            </a:r>
            <a:endParaRPr lang="en-US" sz="1200" dirty="0" smtClean="0"/>
          </a:p>
          <a:p>
            <a:pPr algn="just" fontAlgn="base"/>
            <a:r>
              <a:rPr lang="en-US" sz="1200" dirty="0" smtClean="0"/>
              <a:t>Please </a:t>
            </a:r>
            <a:r>
              <a:rPr lang="en-US" sz="1200" dirty="0"/>
              <a:t>remember that the processes described within this series are definitely not complete. Thus, the Implementation Design will deal mainly with three steps</a:t>
            </a:r>
            <a:r>
              <a:rPr lang="en-US" sz="1200" dirty="0" smtClean="0"/>
              <a:t>:</a:t>
            </a:r>
          </a:p>
          <a:p>
            <a:pPr algn="just" fontAlgn="base"/>
            <a:endParaRPr lang="en-US" sz="1200" dirty="0"/>
          </a:p>
          <a:p>
            <a:pPr algn="just" fontAlgn="base">
              <a:buFont typeface="Arial" pitchFamily="34" charset="0"/>
              <a:buChar char="•"/>
            </a:pPr>
            <a:r>
              <a:rPr lang="en-US" sz="1200" dirty="0" smtClean="0"/>
              <a:t> Site </a:t>
            </a:r>
            <a:r>
              <a:rPr lang="en-US" sz="1200" dirty="0"/>
              <a:t>Structure Design</a:t>
            </a:r>
          </a:p>
          <a:p>
            <a:pPr algn="just" fontAlgn="base">
              <a:buFont typeface="Arial" pitchFamily="34" charset="0"/>
              <a:buChar char="•"/>
            </a:pPr>
            <a:r>
              <a:rPr lang="en-US" sz="1200" dirty="0" smtClean="0"/>
              <a:t> Presentation </a:t>
            </a:r>
            <a:r>
              <a:rPr lang="en-US" sz="1200" dirty="0"/>
              <a:t>Design</a:t>
            </a:r>
          </a:p>
          <a:p>
            <a:pPr algn="just" fontAlgn="base">
              <a:buFont typeface="Arial" pitchFamily="34" charset="0"/>
              <a:buChar char="•"/>
            </a:pPr>
            <a:r>
              <a:rPr lang="en-US" sz="1200" dirty="0" smtClean="0"/>
              <a:t> Logical </a:t>
            </a:r>
            <a:r>
              <a:rPr lang="en-US" sz="1200" dirty="0"/>
              <a:t>Data Design</a:t>
            </a:r>
          </a:p>
        </p:txBody>
      </p:sp>
      <p:sp>
        <p:nvSpPr>
          <p:cNvPr id="18" name="TextBox 17"/>
          <p:cNvSpPr txBox="1"/>
          <p:nvPr/>
        </p:nvSpPr>
        <p:spPr>
          <a:xfrm>
            <a:off x="476672" y="704528"/>
            <a:ext cx="5643602" cy="338554"/>
          </a:xfrm>
          <a:prstGeom prst="rect">
            <a:avLst/>
          </a:prstGeom>
          <a:noFill/>
        </p:spPr>
        <p:txBody>
          <a:bodyPr wrap="square" rtlCol="0">
            <a:spAutoFit/>
          </a:bodyPr>
          <a:lstStyle/>
          <a:p>
            <a:r>
              <a:rPr lang="en-IN" sz="1600" b="1" dirty="0" smtClean="0"/>
              <a:t>7. Implementation</a:t>
            </a:r>
            <a:endParaRPr lang="en-US" sz="1600" b="1" dirty="0"/>
          </a:p>
        </p:txBody>
      </p:sp>
      <p:sp>
        <p:nvSpPr>
          <p:cNvPr id="19" name="TextBox 18"/>
          <p:cNvSpPr txBox="1"/>
          <p:nvPr/>
        </p:nvSpPr>
        <p:spPr>
          <a:xfrm>
            <a:off x="404664" y="3524240"/>
            <a:ext cx="6048672" cy="2185214"/>
          </a:xfrm>
          <a:prstGeom prst="rect">
            <a:avLst/>
          </a:prstGeom>
          <a:noFill/>
        </p:spPr>
        <p:txBody>
          <a:bodyPr wrap="square" rtlCol="0">
            <a:spAutoFit/>
          </a:bodyPr>
          <a:lstStyle/>
          <a:p>
            <a:pPr algn="just"/>
            <a:r>
              <a:rPr lang="en-IN" sz="1600" b="1" dirty="0" smtClean="0"/>
              <a:t>7.1  Site structure design</a:t>
            </a:r>
          </a:p>
          <a:p>
            <a:pPr algn="just"/>
            <a:endParaRPr lang="en-IN" dirty="0" smtClean="0"/>
          </a:p>
          <a:p>
            <a:pPr algn="just"/>
            <a:r>
              <a:rPr lang="en-US" sz="1200" dirty="0"/>
              <a:t>This step is to distribute the components found in the conceptual design in a manner that is friendly to the </a:t>
            </a:r>
            <a:r>
              <a:rPr lang="en-US" sz="1200" dirty="0" smtClean="0"/>
              <a:t>audience(students) </a:t>
            </a:r>
            <a:r>
              <a:rPr lang="en-US" sz="1200" dirty="0"/>
              <a:t>as well as logical in its semantic contents. Remember that the WSDM is a user centric approach and therefore all design decisions need to be done with the audience and users' behavior in mind. This point may be difficult from the view of the project manager because he cannot predict the future behavior of the website's audience. Thus, his decisions have to be made on a very speculative basis. The technical aspects are of a more solid nature because there are alternatives that can simply be weighed by technical, financial, or any other calculable reasons. The user's behavior cannot be calculated</a:t>
            </a:r>
            <a:r>
              <a:rPr lang="en-US" dirty="0"/>
              <a:t>.</a:t>
            </a:r>
          </a:p>
        </p:txBody>
      </p:sp>
      <p:sp>
        <p:nvSpPr>
          <p:cNvPr id="6" name="Slide Number Placeholder 5"/>
          <p:cNvSpPr>
            <a:spLocks noGrp="1"/>
          </p:cNvSpPr>
          <p:nvPr>
            <p:ph type="sldNum" sz="quarter" idx="12"/>
          </p:nvPr>
        </p:nvSpPr>
        <p:spPr/>
        <p:txBody>
          <a:bodyPr/>
          <a:lstStyle/>
          <a:p>
            <a:r>
              <a:rPr lang="en-US" dirty="0" smtClean="0"/>
              <a:t>8</a:t>
            </a:r>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85794" y="523844"/>
            <a:ext cx="4500594" cy="2714644"/>
          </a:xfrm>
          <a:prstGeom prst="rect">
            <a:avLst/>
          </a:prstGeom>
          <a:noFill/>
        </p:spPr>
        <p:txBody>
          <a:bodyPr wrap="square" rtlCol="0">
            <a:spAutoFit/>
          </a:bodyPr>
          <a:lstStyle/>
          <a:p>
            <a:pPr algn="just"/>
            <a:r>
              <a:rPr lang="en-IN" sz="1600" b="1" dirty="0" smtClean="0"/>
              <a:t>7.2 Presentation design</a:t>
            </a:r>
          </a:p>
          <a:p>
            <a:pPr algn="just"/>
            <a:endParaRPr lang="en-IN" sz="2000" dirty="0"/>
          </a:p>
          <a:p>
            <a:pPr algn="just"/>
            <a:r>
              <a:rPr lang="en-US" sz="1200" dirty="0"/>
              <a:t>The main task is to create the look and feel of the site, and to utilize a layout that is in line with the audience and the mission of the website. </a:t>
            </a:r>
            <a:endParaRPr lang="en-US" sz="1200" dirty="0" smtClean="0"/>
          </a:p>
          <a:p>
            <a:pPr algn="just"/>
            <a:endParaRPr lang="en-US" sz="1200" dirty="0" smtClean="0"/>
          </a:p>
          <a:p>
            <a:pPr algn="just"/>
            <a:r>
              <a:rPr lang="en-US" sz="1200" dirty="0" smtClean="0"/>
              <a:t>We have used templates that is </a:t>
            </a:r>
            <a:r>
              <a:rPr lang="en-US" sz="1200" dirty="0"/>
              <a:t>highly recommended to ensure consistent design, reduce the amount of testing, increase the speed of building, and to do so using (semi)automated generation of code and graphic </a:t>
            </a:r>
            <a:r>
              <a:rPr lang="en-US" sz="1200" dirty="0" smtClean="0"/>
              <a:t>components.</a:t>
            </a:r>
          </a:p>
          <a:p>
            <a:pPr algn="just"/>
            <a:endParaRPr lang="en-US" sz="1200" dirty="0" smtClean="0"/>
          </a:p>
          <a:p>
            <a:pPr algn="just"/>
            <a:r>
              <a:rPr lang="en-US" sz="1200" dirty="0" smtClean="0"/>
              <a:t> Templates </a:t>
            </a:r>
            <a:r>
              <a:rPr lang="en-US" sz="1200" dirty="0"/>
              <a:t>are good for layout elements and whole pages, as well as for parts of a page like tables, controls, special functions, etc.</a:t>
            </a:r>
          </a:p>
        </p:txBody>
      </p:sp>
      <p:sp>
        <p:nvSpPr>
          <p:cNvPr id="4" name="TextBox 3"/>
          <p:cNvSpPr txBox="1"/>
          <p:nvPr/>
        </p:nvSpPr>
        <p:spPr>
          <a:xfrm>
            <a:off x="714356" y="3738554"/>
            <a:ext cx="4572032" cy="3139321"/>
          </a:xfrm>
          <a:prstGeom prst="rect">
            <a:avLst/>
          </a:prstGeom>
          <a:noFill/>
        </p:spPr>
        <p:txBody>
          <a:bodyPr wrap="square" rtlCol="0">
            <a:spAutoFit/>
          </a:bodyPr>
          <a:lstStyle/>
          <a:p>
            <a:pPr algn="just"/>
            <a:r>
              <a:rPr lang="en-IN" sz="1600" b="1" dirty="0" smtClean="0"/>
              <a:t>7.3 Logical data design</a:t>
            </a:r>
          </a:p>
          <a:p>
            <a:pPr algn="just"/>
            <a:endParaRPr lang="en-IN" sz="2000" dirty="0"/>
          </a:p>
          <a:p>
            <a:pPr algn="just"/>
            <a:r>
              <a:rPr lang="en-US" sz="1200" dirty="0"/>
              <a:t>A website has to present information. All information is split off into different parts, single chunks that are presented using the whole tool set we get from psychology. </a:t>
            </a:r>
            <a:endParaRPr lang="en-US" sz="1200" dirty="0" smtClean="0"/>
          </a:p>
          <a:p>
            <a:pPr algn="just"/>
            <a:endParaRPr lang="en-US" sz="1200" dirty="0" smtClean="0"/>
          </a:p>
          <a:p>
            <a:pPr algn="just"/>
            <a:r>
              <a:rPr lang="en-US" sz="1200" dirty="0" smtClean="0"/>
              <a:t>Creating </a:t>
            </a:r>
            <a:r>
              <a:rPr lang="en-US" sz="1200" dirty="0"/>
              <a:t>an ontology for the provided information is the main step in the logical data design phase. </a:t>
            </a:r>
            <a:endParaRPr lang="en-US" sz="1200" dirty="0" smtClean="0"/>
          </a:p>
          <a:p>
            <a:pPr algn="just"/>
            <a:r>
              <a:rPr lang="en-US" sz="1200" dirty="0" smtClean="0"/>
              <a:t>Creating </a:t>
            </a:r>
            <a:r>
              <a:rPr lang="en-US" sz="1200" dirty="0" err="1" smtClean="0"/>
              <a:t>ontologies</a:t>
            </a:r>
            <a:r>
              <a:rPr lang="en-US" sz="1200" dirty="0" smtClean="0"/>
              <a:t> </a:t>
            </a:r>
            <a:r>
              <a:rPr lang="en-US" sz="1200" dirty="0"/>
              <a:t>can be supported using different techniques and some common tools. </a:t>
            </a:r>
            <a:endParaRPr lang="en-US" sz="1200" dirty="0" smtClean="0"/>
          </a:p>
          <a:p>
            <a:pPr algn="just"/>
            <a:endParaRPr lang="en-US" sz="1200" dirty="0" smtClean="0"/>
          </a:p>
          <a:p>
            <a:pPr algn="just"/>
            <a:r>
              <a:rPr lang="en-US" sz="1200" dirty="0" smtClean="0"/>
              <a:t>Here we have design different web pages for e-books, video lectures links and test series. Our main aim was to provide data in a very systematic way. </a:t>
            </a:r>
          </a:p>
          <a:p>
            <a:pPr algn="just"/>
            <a:r>
              <a:rPr lang="en-US" sz="1200" dirty="0" smtClean="0"/>
              <a:t>So that user don’t have to waste time for searching anything</a:t>
            </a:r>
            <a:r>
              <a:rPr lang="en-US" dirty="0" smtClean="0"/>
              <a:t>.</a:t>
            </a:r>
            <a:endParaRPr lang="en-US" dirty="0"/>
          </a:p>
        </p:txBody>
      </p:sp>
      <p:sp>
        <p:nvSpPr>
          <p:cNvPr id="6" name="Slide Number Placeholder 5"/>
          <p:cNvSpPr>
            <a:spLocks noGrp="1"/>
          </p:cNvSpPr>
          <p:nvPr>
            <p:ph type="sldNum" sz="quarter" idx="12"/>
          </p:nvPr>
        </p:nvSpPr>
        <p:spPr/>
        <p:txBody>
          <a:bodyPr/>
          <a:lstStyle/>
          <a:p>
            <a:r>
              <a:rPr lang="en-US" dirty="0" smtClean="0"/>
              <a:t>9</a:t>
            </a:r>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71546" y="1238224"/>
            <a:ext cx="4071966" cy="2369880"/>
          </a:xfrm>
          <a:prstGeom prst="rect">
            <a:avLst/>
          </a:prstGeom>
          <a:noFill/>
        </p:spPr>
        <p:txBody>
          <a:bodyPr wrap="square" rtlCol="0">
            <a:spAutoFit/>
          </a:bodyPr>
          <a:lstStyle/>
          <a:p>
            <a:pPr algn="just"/>
            <a:r>
              <a:rPr lang="en-IN" sz="1600" b="1" dirty="0" smtClean="0"/>
              <a:t>8. Testing Reports:</a:t>
            </a:r>
          </a:p>
          <a:p>
            <a:pPr algn="just"/>
            <a:endParaRPr lang="en-IN" sz="1200" dirty="0"/>
          </a:p>
          <a:p>
            <a:pPr algn="just"/>
            <a:r>
              <a:rPr lang="en-US" sz="1200" dirty="0"/>
              <a:t> </a:t>
            </a:r>
            <a:r>
              <a:rPr lang="en-US" sz="1200" dirty="0" smtClean="0"/>
              <a:t>In order to develop our educational site in to a </a:t>
            </a:r>
            <a:r>
              <a:rPr lang="en-US" sz="1200" dirty="0"/>
              <a:t>informative, accessible and </a:t>
            </a:r>
            <a:r>
              <a:rPr lang="en-US" sz="1200" dirty="0" smtClean="0"/>
              <a:t>user-friendly site , </a:t>
            </a:r>
            <a:r>
              <a:rPr lang="en-US" sz="1200" dirty="0"/>
              <a:t>the website should be well </a:t>
            </a:r>
            <a:r>
              <a:rPr lang="en-US" sz="1200" dirty="0" smtClean="0"/>
              <a:t>tested.</a:t>
            </a:r>
          </a:p>
          <a:p>
            <a:pPr algn="just"/>
            <a:r>
              <a:rPr lang="en-IN" sz="1200" dirty="0" smtClean="0"/>
              <a:t>Here we have tested our XAMPP, database connectivity and other functions which are very essential for loading our site. We also have checked our database entry through signup and login process. The download option for e-books are also been tested and also been cross checked. We found 0% error in all of the above cases. Clicking on video links are also been cross checked.</a:t>
            </a:r>
            <a:endParaRPr lang="en-US" sz="1200" dirty="0"/>
          </a:p>
        </p:txBody>
      </p:sp>
      <p:sp>
        <p:nvSpPr>
          <p:cNvPr id="5121" name="Rectangle 1"/>
          <p:cNvSpPr>
            <a:spLocks noChangeArrowheads="1"/>
          </p:cNvSpPr>
          <p:nvPr/>
        </p:nvSpPr>
        <p:spPr bwMode="auto">
          <a:xfrm>
            <a:off x="0" y="0"/>
            <a:ext cx="0" cy="0"/>
          </a:xfrm>
          <a:prstGeom prst="rect">
            <a:avLst/>
          </a:prstGeom>
          <a:solidFill>
            <a:srgbClr val="E9E9E9"/>
          </a:solidFill>
          <a:ln w="9525">
            <a:noFill/>
            <a:miter lim="800000"/>
            <a:headEnd/>
            <a:tailEnd/>
          </a:ln>
          <a:effectLst/>
        </p:spPr>
        <p:txBody>
          <a:bodyPr vert="horz" wrap="none" lIns="0" tIns="0" rIns="0"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7300" b="1" i="0" u="none" strike="noStrike" cap="none" normalizeH="0" baseline="0" smtClean="0">
                <a:ln>
                  <a:noFill/>
                </a:ln>
                <a:solidFill>
                  <a:srgbClr val="FFFFFF"/>
                </a:solidFill>
                <a:effectLst/>
                <a:latin typeface="ff32"/>
                <a:cs typeface="Arial" pitchFamily="34" charset="0"/>
              </a:rPr>
              <a:t>esting</a:t>
            </a:r>
            <a:endParaRPr kumimoji="0" lang="en-US" sz="1200" b="0" i="0" u="none" strike="noStrike" cap="none" normalizeH="0" baseline="0" smtClean="0">
              <a:ln>
                <a:noFill/>
              </a:ln>
              <a:solidFill>
                <a:srgbClr val="000000"/>
              </a:solidFill>
              <a:effectLst/>
              <a:latin typeface="Roboto"/>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6000" b="0" i="0" u="none" strike="noStrike" cap="none" normalizeH="0" baseline="0" smtClean="0">
                <a:ln>
                  <a:noFill/>
                </a:ln>
                <a:solidFill>
                  <a:srgbClr val="000000"/>
                </a:solidFill>
                <a:effectLst/>
                <a:latin typeface="ff46"/>
                <a:cs typeface="Arial" pitchFamily="34" charset="0"/>
              </a:rPr>
              <a:t>6.1 Functionality Test6.2 User Interface Main Site6.3 Security Test6.4 Speed Test6.5 Web Traffic &amp; Load Test6.6 User Impression Test6.7 Speed Test6.8 Milestone Meeting</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smtClean="0">
                <a:ln>
                  <a:noFill/>
                </a:ln>
                <a:solidFill>
                  <a:srgbClr val="000000"/>
                </a:solidFill>
                <a:effectLst/>
                <a:latin typeface="Roboto"/>
                <a:cs typeface="Arial" pitchFamily="34" charset="0"/>
              </a:rPr>
              <a:t>  </a:t>
            </a:r>
            <a:r>
              <a:rPr kumimoji="0" lang="en-US" sz="41400" b="0" i="0" u="none" strike="noStrike" cap="none" normalizeH="0" baseline="0" smtClean="0">
                <a:ln>
                  <a:noFill/>
                </a:ln>
                <a:solidFill>
                  <a:srgbClr val="000000"/>
                </a:solidFill>
                <a:effectLst/>
                <a:latin typeface="Roboto"/>
                <a:cs typeface="Arial" pitchFamily="34" charset="0"/>
              </a:rPr>
              <a:t> </a:t>
            </a:r>
            <a:r>
              <a:rPr kumimoji="0" lang="en-US" sz="1200" b="0" i="0" u="none" strike="noStrike" cap="none" normalizeH="0" baseline="0" smtClean="0">
                <a:ln>
                  <a:noFill/>
                </a:ln>
                <a:solidFill>
                  <a:srgbClr val="000000"/>
                </a:solidFill>
                <a:effectLst/>
                <a:latin typeface="Roboto"/>
                <a:cs typeface="Arial" pitchFamily="34" charset="0"/>
              </a:rPr>
              <a:t>                                                                                                                         </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smtClean="0">
                <a:ln>
                  <a:noFill/>
                </a:ln>
                <a:solidFill>
                  <a:srgbClr val="000000"/>
                </a:solidFill>
                <a:effectLst/>
                <a:latin typeface="Roboto"/>
                <a:cs typeface="Arial" pitchFamily="34" charset="0"/>
              </a:rPr>
              <a:t/>
            </a:r>
            <a:br>
              <a:rPr kumimoji="0" lang="en-US" sz="1200" b="0" i="0" u="none" strike="noStrike" cap="none" normalizeH="0" baseline="0" smtClean="0">
                <a:ln>
                  <a:noFill/>
                </a:ln>
                <a:solidFill>
                  <a:srgbClr val="000000"/>
                </a:solidFill>
                <a:effectLst/>
                <a:latin typeface="Roboto"/>
                <a:cs typeface="Arial" pitchFamily="34" charset="0"/>
              </a:rPr>
            </a:br>
            <a:endParaRPr kumimoji="0" lang="en-US" sz="1200" b="0" i="0" u="none" strike="noStrike" cap="none" normalizeH="0" baseline="0" smtClean="0">
              <a:ln>
                <a:noFill/>
              </a:ln>
              <a:solidFill>
                <a:srgbClr val="000000"/>
              </a:solidFill>
              <a:effectLst/>
              <a:latin typeface="Roboto"/>
              <a:cs typeface="Arial" pitchFamily="34" charset="0"/>
            </a:endParaRPr>
          </a:p>
        </p:txBody>
      </p:sp>
      <p:pic>
        <p:nvPicPr>
          <p:cNvPr id="5122" name="Picture 2" descr="https://html1-f.scribdassets.com/26gzu2ikow66qnnf/images/40-2e7190572c.jpg"/>
          <p:cNvPicPr>
            <a:picLocks noChangeAspect="1" noChangeArrowheads="1"/>
          </p:cNvPicPr>
          <p:nvPr/>
        </p:nvPicPr>
        <p:blipFill>
          <a:blip r:embed="rId2" cstate="print"/>
          <a:srcRect b="11726"/>
          <a:stretch>
            <a:fillRect/>
          </a:stretch>
        </p:blipFill>
        <p:spPr bwMode="auto">
          <a:xfrm>
            <a:off x="1196752" y="4664968"/>
            <a:ext cx="4719716" cy="5241032"/>
          </a:xfrm>
          <a:prstGeom prst="rect">
            <a:avLst/>
          </a:prstGeom>
          <a:noFill/>
        </p:spPr>
      </p:pic>
      <p:sp>
        <p:nvSpPr>
          <p:cNvPr id="6" name="TextBox 5"/>
          <p:cNvSpPr txBox="1"/>
          <p:nvPr/>
        </p:nvSpPr>
        <p:spPr>
          <a:xfrm>
            <a:off x="2420888" y="4664968"/>
            <a:ext cx="3500462" cy="461665"/>
          </a:xfrm>
          <a:prstGeom prst="rect">
            <a:avLst/>
          </a:prstGeom>
          <a:noFill/>
        </p:spPr>
        <p:txBody>
          <a:bodyPr wrap="square" rtlCol="0">
            <a:spAutoFit/>
          </a:bodyPr>
          <a:lstStyle/>
          <a:p>
            <a:r>
              <a:rPr lang="en-IN" sz="2400" b="1" dirty="0" smtClean="0">
                <a:solidFill>
                  <a:srgbClr val="FFFF00"/>
                </a:solidFill>
              </a:rPr>
              <a:t>TESTING</a:t>
            </a:r>
            <a:endParaRPr lang="en-US" sz="2400" b="1" dirty="0">
              <a:solidFill>
                <a:srgbClr val="FFFF00"/>
              </a:solidFill>
            </a:endParaRPr>
          </a:p>
        </p:txBody>
      </p:sp>
      <p:sp>
        <p:nvSpPr>
          <p:cNvPr id="7" name="TextBox 6"/>
          <p:cNvSpPr txBox="1"/>
          <p:nvPr/>
        </p:nvSpPr>
        <p:spPr>
          <a:xfrm>
            <a:off x="2132856" y="5313040"/>
            <a:ext cx="3143272" cy="369332"/>
          </a:xfrm>
          <a:prstGeom prst="rect">
            <a:avLst/>
          </a:prstGeom>
          <a:noFill/>
        </p:spPr>
        <p:txBody>
          <a:bodyPr wrap="square" rtlCol="0">
            <a:spAutoFit/>
          </a:bodyPr>
          <a:lstStyle/>
          <a:p>
            <a:r>
              <a:rPr lang="en-IN" dirty="0" smtClean="0"/>
              <a:t>1.Functionality test</a:t>
            </a:r>
            <a:endParaRPr lang="en-US" dirty="0"/>
          </a:p>
        </p:txBody>
      </p:sp>
      <p:sp>
        <p:nvSpPr>
          <p:cNvPr id="8" name="TextBox 7"/>
          <p:cNvSpPr txBox="1"/>
          <p:nvPr/>
        </p:nvSpPr>
        <p:spPr>
          <a:xfrm>
            <a:off x="2132856" y="5889104"/>
            <a:ext cx="2786082" cy="369332"/>
          </a:xfrm>
          <a:prstGeom prst="rect">
            <a:avLst/>
          </a:prstGeom>
          <a:noFill/>
        </p:spPr>
        <p:txBody>
          <a:bodyPr wrap="square" rtlCol="0">
            <a:spAutoFit/>
          </a:bodyPr>
          <a:lstStyle/>
          <a:p>
            <a:r>
              <a:rPr lang="en-IN" dirty="0" smtClean="0"/>
              <a:t>2.User interface main site</a:t>
            </a:r>
            <a:endParaRPr lang="en-US" dirty="0"/>
          </a:p>
        </p:txBody>
      </p:sp>
      <p:sp>
        <p:nvSpPr>
          <p:cNvPr id="9" name="TextBox 8"/>
          <p:cNvSpPr txBox="1"/>
          <p:nvPr/>
        </p:nvSpPr>
        <p:spPr>
          <a:xfrm>
            <a:off x="2132856" y="6393160"/>
            <a:ext cx="3000396" cy="369332"/>
          </a:xfrm>
          <a:prstGeom prst="rect">
            <a:avLst/>
          </a:prstGeom>
          <a:noFill/>
        </p:spPr>
        <p:txBody>
          <a:bodyPr wrap="square" rtlCol="0">
            <a:spAutoFit/>
          </a:bodyPr>
          <a:lstStyle/>
          <a:p>
            <a:r>
              <a:rPr lang="en-IN" dirty="0" smtClean="0"/>
              <a:t>3.Security test</a:t>
            </a:r>
            <a:endParaRPr lang="en-US" dirty="0"/>
          </a:p>
        </p:txBody>
      </p:sp>
      <p:sp>
        <p:nvSpPr>
          <p:cNvPr id="11" name="TextBox 10"/>
          <p:cNvSpPr txBox="1"/>
          <p:nvPr/>
        </p:nvSpPr>
        <p:spPr>
          <a:xfrm>
            <a:off x="2132856" y="6897216"/>
            <a:ext cx="2928958" cy="369332"/>
          </a:xfrm>
          <a:prstGeom prst="rect">
            <a:avLst/>
          </a:prstGeom>
          <a:noFill/>
        </p:spPr>
        <p:txBody>
          <a:bodyPr wrap="square" rtlCol="0">
            <a:spAutoFit/>
          </a:bodyPr>
          <a:lstStyle/>
          <a:p>
            <a:r>
              <a:rPr lang="en-IN" dirty="0" smtClean="0"/>
              <a:t>4.Speed test</a:t>
            </a:r>
            <a:endParaRPr lang="en-US" dirty="0"/>
          </a:p>
        </p:txBody>
      </p:sp>
      <p:sp>
        <p:nvSpPr>
          <p:cNvPr id="12" name="TextBox 11"/>
          <p:cNvSpPr txBox="1"/>
          <p:nvPr/>
        </p:nvSpPr>
        <p:spPr>
          <a:xfrm>
            <a:off x="2132856" y="7473280"/>
            <a:ext cx="2714644" cy="369332"/>
          </a:xfrm>
          <a:prstGeom prst="rect">
            <a:avLst/>
          </a:prstGeom>
          <a:noFill/>
        </p:spPr>
        <p:txBody>
          <a:bodyPr wrap="square" rtlCol="0">
            <a:spAutoFit/>
          </a:bodyPr>
          <a:lstStyle/>
          <a:p>
            <a:r>
              <a:rPr lang="en-IN" dirty="0" smtClean="0"/>
              <a:t>5.Web traffic and load test</a:t>
            </a:r>
            <a:endParaRPr lang="en-US" dirty="0"/>
          </a:p>
        </p:txBody>
      </p:sp>
      <p:sp>
        <p:nvSpPr>
          <p:cNvPr id="13" name="TextBox 12"/>
          <p:cNvSpPr txBox="1"/>
          <p:nvPr/>
        </p:nvSpPr>
        <p:spPr>
          <a:xfrm>
            <a:off x="2132856" y="7977336"/>
            <a:ext cx="2857520" cy="369332"/>
          </a:xfrm>
          <a:prstGeom prst="rect">
            <a:avLst/>
          </a:prstGeom>
          <a:noFill/>
        </p:spPr>
        <p:txBody>
          <a:bodyPr wrap="square" rtlCol="0">
            <a:spAutoFit/>
          </a:bodyPr>
          <a:lstStyle/>
          <a:p>
            <a:r>
              <a:rPr lang="en-IN" dirty="0" smtClean="0"/>
              <a:t>6.User impression test</a:t>
            </a:r>
            <a:endParaRPr lang="en-US" dirty="0"/>
          </a:p>
        </p:txBody>
      </p:sp>
      <p:sp>
        <p:nvSpPr>
          <p:cNvPr id="14" name="TextBox 13"/>
          <p:cNvSpPr txBox="1"/>
          <p:nvPr/>
        </p:nvSpPr>
        <p:spPr>
          <a:xfrm>
            <a:off x="2132856" y="8553400"/>
            <a:ext cx="2928958" cy="369332"/>
          </a:xfrm>
          <a:prstGeom prst="rect">
            <a:avLst/>
          </a:prstGeom>
          <a:noFill/>
        </p:spPr>
        <p:txBody>
          <a:bodyPr wrap="square" rtlCol="0">
            <a:spAutoFit/>
          </a:bodyPr>
          <a:lstStyle/>
          <a:p>
            <a:r>
              <a:rPr lang="en-IN" dirty="0" smtClean="0"/>
              <a:t>7.Speed test</a:t>
            </a:r>
            <a:endParaRPr lang="en-US" dirty="0"/>
          </a:p>
        </p:txBody>
      </p:sp>
      <p:sp>
        <p:nvSpPr>
          <p:cNvPr id="15" name="TextBox 14"/>
          <p:cNvSpPr txBox="1"/>
          <p:nvPr/>
        </p:nvSpPr>
        <p:spPr>
          <a:xfrm>
            <a:off x="2132856" y="9129464"/>
            <a:ext cx="2928958" cy="369332"/>
          </a:xfrm>
          <a:prstGeom prst="rect">
            <a:avLst/>
          </a:prstGeom>
          <a:noFill/>
        </p:spPr>
        <p:txBody>
          <a:bodyPr wrap="square" rtlCol="0">
            <a:spAutoFit/>
          </a:bodyPr>
          <a:lstStyle/>
          <a:p>
            <a:r>
              <a:rPr lang="en-IN" dirty="0" smtClean="0"/>
              <a:t>8.Milestone meeting</a:t>
            </a:r>
            <a:endParaRPr lang="en-US" dirty="0"/>
          </a:p>
        </p:txBody>
      </p:sp>
      <p:sp>
        <p:nvSpPr>
          <p:cNvPr id="17" name="Slide Number Placeholder 16"/>
          <p:cNvSpPr>
            <a:spLocks noGrp="1"/>
          </p:cNvSpPr>
          <p:nvPr>
            <p:ph type="sldNum" sz="quarter" idx="12"/>
          </p:nvPr>
        </p:nvSpPr>
        <p:spPr/>
        <p:txBody>
          <a:bodyPr/>
          <a:lstStyle/>
          <a:p>
            <a:r>
              <a:rPr lang="en-US" dirty="0" smtClean="0"/>
              <a:t>10</a:t>
            </a:r>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71480" y="1023910"/>
            <a:ext cx="5500726" cy="3662541"/>
          </a:xfrm>
          <a:prstGeom prst="rect">
            <a:avLst/>
          </a:prstGeom>
          <a:noFill/>
        </p:spPr>
        <p:txBody>
          <a:bodyPr wrap="square" rtlCol="0">
            <a:spAutoFit/>
          </a:bodyPr>
          <a:lstStyle/>
          <a:p>
            <a:pPr algn="just"/>
            <a:r>
              <a:rPr lang="en-IN" sz="1600" b="1" dirty="0" smtClean="0"/>
              <a:t>9.Conclusion of the report:-</a:t>
            </a:r>
          </a:p>
          <a:p>
            <a:pPr algn="just"/>
            <a:endParaRPr lang="en-IN" sz="2400" dirty="0"/>
          </a:p>
          <a:p>
            <a:pPr algn="just"/>
            <a:r>
              <a:rPr lang="en-IN" sz="1200" dirty="0" smtClean="0"/>
              <a:t>After going through all of the above processes, we have made a website which has been developed for convenience of user(students).</a:t>
            </a:r>
          </a:p>
          <a:p>
            <a:pPr algn="just"/>
            <a:endParaRPr lang="en-IN" sz="1200" dirty="0" smtClean="0"/>
          </a:p>
          <a:p>
            <a:pPr algn="just"/>
            <a:r>
              <a:rPr lang="en-IN" sz="1200" dirty="0" smtClean="0"/>
              <a:t>We have use XAMPP for hosting the site. HTML and CSS are being used for creating and designing the web pages. </a:t>
            </a:r>
          </a:p>
          <a:p>
            <a:pPr algn="just"/>
            <a:endParaRPr lang="en-IN" sz="1200" dirty="0" smtClean="0"/>
          </a:p>
          <a:p>
            <a:pPr algn="just"/>
            <a:r>
              <a:rPr lang="en-IN" sz="1200" dirty="0" smtClean="0"/>
              <a:t>In order to satisfy our requirement we have seen all the functional and non functional requirements. For being user friendly designing and implementing part have been done keeping in mind the user. </a:t>
            </a:r>
          </a:p>
          <a:p>
            <a:pPr algn="just"/>
            <a:endParaRPr lang="en-IN" sz="1200" dirty="0" smtClean="0"/>
          </a:p>
          <a:p>
            <a:pPr algn="just"/>
            <a:r>
              <a:rPr lang="en-IN" sz="1200" dirty="0" smtClean="0"/>
              <a:t>At last the testing part has been also done carefully and have been cross checked twice.</a:t>
            </a:r>
          </a:p>
          <a:p>
            <a:pPr algn="just"/>
            <a:endParaRPr lang="en-IN" sz="1200" dirty="0" smtClean="0"/>
          </a:p>
          <a:p>
            <a:pPr algn="just"/>
            <a:r>
              <a:rPr lang="en-IN" sz="1200" dirty="0" smtClean="0"/>
              <a:t>After </a:t>
            </a:r>
            <a:r>
              <a:rPr lang="en-IN" sz="1200" dirty="0" err="1" smtClean="0"/>
              <a:t>loging</a:t>
            </a:r>
            <a:r>
              <a:rPr lang="en-IN" sz="1200" dirty="0" smtClean="0"/>
              <a:t> into this site we are providing everything to a student that any reputed coaching can provide whether it is study material, e-books, descriptive tutorials of different topic by professionally polished faculties  or the conductance of a test series.</a:t>
            </a:r>
            <a:endParaRPr lang="en-US" sz="1200" dirty="0"/>
          </a:p>
        </p:txBody>
      </p:sp>
      <p:sp>
        <p:nvSpPr>
          <p:cNvPr id="4" name="Slide Number Placeholder 3"/>
          <p:cNvSpPr>
            <a:spLocks noGrp="1"/>
          </p:cNvSpPr>
          <p:nvPr>
            <p:ph type="sldNum" sz="quarter" idx="12"/>
          </p:nvPr>
        </p:nvSpPr>
        <p:spPr/>
        <p:txBody>
          <a:bodyPr/>
          <a:lstStyle/>
          <a:p>
            <a:r>
              <a:rPr lang="en-US" dirty="0" smtClean="0"/>
              <a:t>11</a:t>
            </a:r>
            <a:endParaRPr lang="en-US" dirty="0"/>
          </a:p>
        </p:txBody>
      </p:sp>
      <p:cxnSp>
        <p:nvCxnSpPr>
          <p:cNvPr id="6" name="Straight Connector 5"/>
          <p:cNvCxnSpPr/>
          <p:nvPr/>
        </p:nvCxnSpPr>
        <p:spPr>
          <a:xfrm>
            <a:off x="0" y="8769424"/>
            <a:ext cx="7029400" cy="0"/>
          </a:xfrm>
          <a:prstGeom prst="line">
            <a:avLst/>
          </a:prstGeom>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2996952" y="8697416"/>
            <a:ext cx="2232248" cy="369332"/>
          </a:xfrm>
          <a:prstGeom prst="rect">
            <a:avLst/>
          </a:prstGeom>
          <a:noFill/>
        </p:spPr>
        <p:txBody>
          <a:bodyPr wrap="square" rtlCol="0">
            <a:spAutoFit/>
          </a:bodyPr>
          <a:lstStyle/>
          <a:p>
            <a:r>
              <a:rPr lang="en-US" dirty="0" smtClean="0"/>
              <a:t>END</a:t>
            </a:r>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700808" y="1496616"/>
            <a:ext cx="4286280" cy="1200312"/>
          </a:xfrm>
          <a:prstGeom prst="rect">
            <a:avLst/>
          </a:prstGeom>
          <a:noFill/>
        </p:spPr>
        <p:txBody>
          <a:bodyPr wrap="square" lIns="91423" tIns="45712" rIns="91423" bIns="45712" rtlCol="0">
            <a:spAutoFit/>
          </a:bodyPr>
          <a:lstStyle/>
          <a:p>
            <a:endParaRPr lang="en-IN" sz="2400" b="1" u="sng" dirty="0" smtClean="0"/>
          </a:p>
          <a:p>
            <a:endParaRPr lang="en-IN" sz="2400" b="1" u="sng" dirty="0" smtClean="0"/>
          </a:p>
          <a:p>
            <a:r>
              <a:rPr lang="en-IN" sz="2400" b="1" dirty="0" smtClean="0"/>
              <a:t>PROBLEM </a:t>
            </a:r>
            <a:r>
              <a:rPr lang="en-IN" sz="2400" b="1" dirty="0"/>
              <a:t>STATEMENT</a:t>
            </a:r>
            <a:endParaRPr lang="en-US" sz="2400" b="1" dirty="0"/>
          </a:p>
        </p:txBody>
      </p:sp>
      <p:sp>
        <p:nvSpPr>
          <p:cNvPr id="6" name="TextBox 5"/>
          <p:cNvSpPr txBox="1"/>
          <p:nvPr/>
        </p:nvSpPr>
        <p:spPr>
          <a:xfrm>
            <a:off x="500042" y="3238488"/>
            <a:ext cx="5429288" cy="3724080"/>
          </a:xfrm>
          <a:prstGeom prst="rect">
            <a:avLst/>
          </a:prstGeom>
          <a:noFill/>
        </p:spPr>
        <p:txBody>
          <a:bodyPr wrap="square" lIns="91423" tIns="45712" rIns="91423" bIns="45712" rtlCol="0">
            <a:spAutoFit/>
          </a:bodyPr>
          <a:lstStyle/>
          <a:p>
            <a:pPr algn="just"/>
            <a:r>
              <a:rPr lang="en-US" sz="1200" dirty="0"/>
              <a:t>With increasing demands and cheap prices of internet, it is now affordable by one and all and is now nearly in everyone’s </a:t>
            </a:r>
            <a:r>
              <a:rPr lang="en-US" sz="1200" dirty="0" smtClean="0"/>
              <a:t>hand. Every </a:t>
            </a:r>
            <a:r>
              <a:rPr lang="en-US" sz="1200" dirty="0"/>
              <a:t>Household today has either </a:t>
            </a:r>
            <a:r>
              <a:rPr lang="en-US" sz="1200" dirty="0" err="1" smtClean="0"/>
              <a:t>smartphones</a:t>
            </a:r>
            <a:r>
              <a:rPr lang="en-US" sz="1200" dirty="0" smtClean="0"/>
              <a:t> </a:t>
            </a:r>
            <a:r>
              <a:rPr lang="en-US" sz="1200" dirty="0"/>
              <a:t>or PC or laptop</a:t>
            </a:r>
            <a:r>
              <a:rPr lang="en-US" sz="1200" dirty="0" smtClean="0"/>
              <a:t>.</a:t>
            </a:r>
          </a:p>
          <a:p>
            <a:pPr algn="just"/>
            <a:endParaRPr lang="en-US" sz="2000" dirty="0" smtClean="0"/>
          </a:p>
          <a:p>
            <a:pPr algn="just"/>
            <a:r>
              <a:rPr lang="en-US" sz="2000" dirty="0" smtClean="0"/>
              <a:t> </a:t>
            </a:r>
            <a:r>
              <a:rPr lang="en-US" sz="1200" dirty="0"/>
              <a:t>In today’s competitive world when there is a lot of stress on a student for their studies</a:t>
            </a:r>
            <a:r>
              <a:rPr lang="en-US" sz="1200" dirty="0" smtClean="0"/>
              <a:t>.</a:t>
            </a:r>
          </a:p>
          <a:p>
            <a:pPr algn="just"/>
            <a:r>
              <a:rPr lang="en-US" sz="1200" dirty="0" smtClean="0"/>
              <a:t> </a:t>
            </a:r>
            <a:r>
              <a:rPr lang="en-US" sz="1200" dirty="0"/>
              <a:t>The primary thing that a student want is a well describe, well efficient and a systematic study material which can guide them to reach their </a:t>
            </a:r>
            <a:r>
              <a:rPr lang="en-US" sz="1200" dirty="0" smtClean="0"/>
              <a:t>goals. </a:t>
            </a:r>
          </a:p>
          <a:p>
            <a:pPr algn="just"/>
            <a:endParaRPr lang="en-US" sz="1200" dirty="0" smtClean="0"/>
          </a:p>
          <a:p>
            <a:pPr algn="just"/>
            <a:r>
              <a:rPr lang="en-US" sz="1200" dirty="0" smtClean="0"/>
              <a:t>Now </a:t>
            </a:r>
            <a:r>
              <a:rPr lang="en-US" sz="1200" dirty="0"/>
              <a:t>days it has become a myth that u can crack any competitive exam or can score good in your board exams only if you have access to any coaching class</a:t>
            </a:r>
            <a:r>
              <a:rPr lang="en-US" sz="1200" dirty="0" smtClean="0"/>
              <a:t>.</a:t>
            </a:r>
          </a:p>
          <a:p>
            <a:pPr algn="just"/>
            <a:endParaRPr lang="en-US" sz="1200" dirty="0" smtClean="0"/>
          </a:p>
          <a:p>
            <a:pPr algn="just"/>
            <a:r>
              <a:rPr lang="en-US" sz="1200" dirty="0" smtClean="0"/>
              <a:t> </a:t>
            </a:r>
            <a:r>
              <a:rPr lang="en-US" sz="1200" dirty="0"/>
              <a:t>There is also a common problem among students that after studying certain topics how they can test themselves that how much they have learnt</a:t>
            </a:r>
            <a:r>
              <a:rPr lang="en-US" sz="1200" dirty="0" smtClean="0"/>
              <a:t>.</a:t>
            </a:r>
          </a:p>
          <a:p>
            <a:pPr algn="just"/>
            <a:r>
              <a:rPr lang="en-US" sz="1200" dirty="0" smtClean="0"/>
              <a:t> </a:t>
            </a:r>
            <a:r>
              <a:rPr lang="en-US" sz="1200" dirty="0"/>
              <a:t>So in order to overcome this they think of joining test series as the only option.</a:t>
            </a:r>
          </a:p>
          <a:p>
            <a:pPr algn="just"/>
            <a:r>
              <a:rPr lang="en-US" sz="2000" dirty="0"/>
              <a:t> </a:t>
            </a:r>
          </a:p>
          <a:p>
            <a:pPr algn="just"/>
            <a:endParaRPr lang="en-US" sz="2000" dirty="0"/>
          </a:p>
        </p:txBody>
      </p:sp>
      <p:sp>
        <p:nvSpPr>
          <p:cNvPr id="4" name="TextBox 3"/>
          <p:cNvSpPr txBox="1"/>
          <p:nvPr/>
        </p:nvSpPr>
        <p:spPr>
          <a:xfrm>
            <a:off x="-414808" y="416496"/>
            <a:ext cx="7272808" cy="1569660"/>
          </a:xfrm>
          <a:prstGeom prst="rect">
            <a:avLst/>
          </a:prstGeom>
          <a:noFill/>
        </p:spPr>
        <p:txBody>
          <a:bodyPr wrap="square" rtlCol="0">
            <a:spAutoFit/>
          </a:bodyPr>
          <a:lstStyle/>
          <a:p>
            <a:pPr algn="ctr"/>
            <a:r>
              <a:rPr lang="en-US" sz="3200" b="1" dirty="0" smtClean="0">
                <a:solidFill>
                  <a:srgbClr val="FF0000"/>
                </a:solidFill>
              </a:rPr>
              <a:t>PRESENTATION  OF WEBSITE</a:t>
            </a:r>
          </a:p>
          <a:p>
            <a:pPr algn="ctr"/>
            <a:endParaRPr lang="en-US" sz="3200" b="1" dirty="0" smtClean="0">
              <a:solidFill>
                <a:srgbClr val="FF0000"/>
              </a:solidFill>
            </a:endParaRPr>
          </a:p>
          <a:p>
            <a:pPr algn="ctr"/>
            <a:r>
              <a:rPr lang="en-US" sz="3200" b="1" u="sng" dirty="0" smtClean="0">
                <a:solidFill>
                  <a:srgbClr val="0070C0"/>
                </a:solidFill>
              </a:rPr>
              <a:t>“TOPPERSPLANET”</a:t>
            </a:r>
            <a:endParaRPr lang="en-US" b="1" u="sng" dirty="0">
              <a:solidFill>
                <a:srgbClr val="0070C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4704" y="488504"/>
            <a:ext cx="5518585" cy="369316"/>
          </a:xfrm>
          <a:prstGeom prst="rect">
            <a:avLst/>
          </a:prstGeom>
          <a:noFill/>
        </p:spPr>
        <p:txBody>
          <a:bodyPr wrap="square" lIns="91423" tIns="45712" rIns="91423" bIns="45712" rtlCol="0">
            <a:spAutoFit/>
          </a:bodyPr>
          <a:lstStyle/>
          <a:p>
            <a:r>
              <a:rPr lang="en-IN" b="1" u="sng" dirty="0"/>
              <a:t>STATE OF ART AND THEIR LIMITATIONS</a:t>
            </a:r>
            <a:endParaRPr lang="en-US" b="1" u="sng" dirty="0"/>
          </a:p>
        </p:txBody>
      </p:sp>
      <p:sp>
        <p:nvSpPr>
          <p:cNvPr id="3" name="TextBox 2"/>
          <p:cNvSpPr txBox="1"/>
          <p:nvPr/>
        </p:nvSpPr>
        <p:spPr>
          <a:xfrm>
            <a:off x="857232" y="1238224"/>
            <a:ext cx="4500594" cy="4308856"/>
          </a:xfrm>
          <a:prstGeom prst="rect">
            <a:avLst/>
          </a:prstGeom>
          <a:noFill/>
        </p:spPr>
        <p:txBody>
          <a:bodyPr wrap="square" lIns="91423" tIns="45712" rIns="91423" bIns="45712" rtlCol="0">
            <a:spAutoFit/>
          </a:bodyPr>
          <a:lstStyle/>
          <a:p>
            <a:pPr algn="just"/>
            <a:r>
              <a:rPr lang="en-IN" sz="1600" b="1" dirty="0" smtClean="0"/>
              <a:t>E-books:</a:t>
            </a:r>
          </a:p>
          <a:p>
            <a:pPr algn="just"/>
            <a:endParaRPr lang="en-IN" sz="2000" b="1" dirty="0" smtClean="0"/>
          </a:p>
          <a:p>
            <a:pPr algn="just"/>
            <a:r>
              <a:rPr lang="en-IN" sz="1200" dirty="0" smtClean="0"/>
              <a:t>In this website we have uploaded </a:t>
            </a:r>
            <a:r>
              <a:rPr lang="en-IN" sz="1200" dirty="0" err="1" smtClean="0"/>
              <a:t>ncert</a:t>
            </a:r>
            <a:r>
              <a:rPr lang="en-IN" sz="1200" dirty="0" smtClean="0"/>
              <a:t> books of all the primary subjects. </a:t>
            </a:r>
          </a:p>
          <a:p>
            <a:pPr algn="just"/>
            <a:endParaRPr lang="en-IN" sz="1200" dirty="0" smtClean="0"/>
          </a:p>
          <a:p>
            <a:pPr algn="just"/>
            <a:r>
              <a:rPr lang="en-IN" sz="1200" dirty="0" smtClean="0"/>
              <a:t>We have also given some additional features to it such as zoom in ,zoom out etc. </a:t>
            </a:r>
          </a:p>
          <a:p>
            <a:pPr algn="just"/>
            <a:endParaRPr lang="en-IN" sz="1200" dirty="0" smtClean="0"/>
          </a:p>
          <a:p>
            <a:pPr algn="just"/>
            <a:r>
              <a:rPr lang="en-IN" sz="1200" dirty="0" smtClean="0"/>
              <a:t>There is also an download option to it. If a student want to read the book in a place where network is not so good than he could simply download so that in future he could use it anywhere.</a:t>
            </a:r>
          </a:p>
          <a:p>
            <a:pPr algn="just"/>
            <a:endParaRPr lang="en-IN" sz="2000" dirty="0" smtClean="0"/>
          </a:p>
          <a:p>
            <a:pPr algn="just"/>
            <a:r>
              <a:rPr lang="en-IN" sz="1600" b="1" dirty="0" smtClean="0"/>
              <a:t>Limitation:</a:t>
            </a:r>
          </a:p>
          <a:p>
            <a:pPr algn="just"/>
            <a:endParaRPr lang="en-IN" sz="2000" b="1" dirty="0" smtClean="0"/>
          </a:p>
          <a:p>
            <a:pPr algn="just">
              <a:buFont typeface="Courier New" pitchFamily="49" charset="0"/>
              <a:buChar char="o"/>
            </a:pPr>
            <a:r>
              <a:rPr lang="en-IN" sz="1200" dirty="0" smtClean="0"/>
              <a:t>  A good network connection is required to download the book</a:t>
            </a:r>
          </a:p>
          <a:p>
            <a:pPr algn="just"/>
            <a:endParaRPr lang="en-IN" sz="2000" b="1" dirty="0" smtClean="0"/>
          </a:p>
          <a:p>
            <a:pPr algn="just"/>
            <a:endParaRPr lang="en-IN" b="1" dirty="0"/>
          </a:p>
          <a:p>
            <a:pPr algn="just"/>
            <a:endParaRPr lang="en-US" sz="2400" b="1" dirty="0"/>
          </a:p>
        </p:txBody>
      </p:sp>
      <p:pic>
        <p:nvPicPr>
          <p:cNvPr id="4" name="Picture 3" descr="ebook.PNG"/>
          <p:cNvPicPr>
            <a:picLocks noChangeAspect="1"/>
          </p:cNvPicPr>
          <p:nvPr/>
        </p:nvPicPr>
        <p:blipFill>
          <a:blip r:embed="rId2" cstate="print"/>
          <a:stretch>
            <a:fillRect/>
          </a:stretch>
        </p:blipFill>
        <p:spPr>
          <a:xfrm>
            <a:off x="332656" y="6249144"/>
            <a:ext cx="6165304" cy="330484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85728" y="1309662"/>
            <a:ext cx="6286544" cy="7571303"/>
          </a:xfrm>
          <a:prstGeom prst="rect">
            <a:avLst/>
          </a:prstGeom>
          <a:noFill/>
        </p:spPr>
        <p:txBody>
          <a:bodyPr wrap="square" rtlCol="0">
            <a:spAutoFit/>
          </a:bodyPr>
          <a:lstStyle/>
          <a:p>
            <a:r>
              <a:rPr lang="en-US" b="1" dirty="0" smtClean="0"/>
              <a:t>ACKNOWLEDGEMENT</a:t>
            </a:r>
            <a:endParaRPr lang="en-US" dirty="0" smtClean="0"/>
          </a:p>
          <a:p>
            <a:r>
              <a:rPr lang="en-US" b="1" dirty="0" smtClean="0"/>
              <a:t> </a:t>
            </a:r>
            <a:endParaRPr lang="en-US" dirty="0" smtClean="0"/>
          </a:p>
          <a:p>
            <a:r>
              <a:rPr lang="en-US" dirty="0" smtClean="0"/>
              <a:t> </a:t>
            </a:r>
          </a:p>
          <a:p>
            <a:pPr hangingPunct="0"/>
            <a:r>
              <a:rPr lang="en-US" dirty="0" smtClean="0"/>
              <a:t>I would like to place on record my deep sense of gratitude to  </a:t>
            </a:r>
            <a:endParaRPr lang="en-US" dirty="0" smtClean="0"/>
          </a:p>
          <a:p>
            <a:pPr hangingPunct="0"/>
            <a:r>
              <a:rPr lang="en-US" dirty="0" smtClean="0"/>
              <a:t>Dr</a:t>
            </a:r>
            <a:r>
              <a:rPr lang="en-US" dirty="0" smtClean="0"/>
              <a:t>. </a:t>
            </a:r>
            <a:r>
              <a:rPr lang="en-US" dirty="0" err="1" smtClean="0"/>
              <a:t>Shailesh</a:t>
            </a:r>
            <a:r>
              <a:rPr lang="en-US" dirty="0" smtClean="0"/>
              <a:t> </a:t>
            </a:r>
            <a:r>
              <a:rPr lang="en-US" dirty="0" smtClean="0"/>
              <a:t>Kumar  </a:t>
            </a:r>
            <a:r>
              <a:rPr lang="en-US" dirty="0" smtClean="0"/>
              <a:t>S</a:t>
            </a:r>
            <a:r>
              <a:rPr lang="en-US" dirty="0" smtClean="0"/>
              <a:t>ir , </a:t>
            </a:r>
            <a:r>
              <a:rPr lang="en-US" dirty="0" err="1" smtClean="0"/>
              <a:t>Jaypee</a:t>
            </a:r>
            <a:r>
              <a:rPr lang="en-US" dirty="0" smtClean="0"/>
              <a:t> Institute of Information </a:t>
            </a:r>
            <a:r>
              <a:rPr lang="en-US" dirty="0" smtClean="0"/>
              <a:t>Technology </a:t>
            </a:r>
            <a:r>
              <a:rPr lang="en-US" dirty="0" smtClean="0"/>
              <a:t>for </a:t>
            </a:r>
            <a:r>
              <a:rPr lang="en-US" dirty="0" smtClean="0"/>
              <a:t>his  generous </a:t>
            </a:r>
            <a:r>
              <a:rPr lang="en-US" dirty="0" smtClean="0"/>
              <a:t>guidance, help and useful suggestions.</a:t>
            </a:r>
          </a:p>
          <a:p>
            <a:r>
              <a:rPr lang="en-US" dirty="0" smtClean="0"/>
              <a:t> </a:t>
            </a:r>
          </a:p>
          <a:p>
            <a:pPr hangingPunct="0"/>
            <a:r>
              <a:rPr lang="en-US" dirty="0" smtClean="0"/>
              <a:t>I express my sincere gratitude to  Dr</a:t>
            </a:r>
            <a:r>
              <a:rPr lang="en-US" dirty="0" smtClean="0"/>
              <a:t>. </a:t>
            </a:r>
            <a:r>
              <a:rPr lang="en-US" dirty="0" err="1" smtClean="0"/>
              <a:t>Raju</a:t>
            </a:r>
            <a:r>
              <a:rPr lang="en-US" dirty="0" smtClean="0"/>
              <a:t> </a:t>
            </a:r>
            <a:r>
              <a:rPr lang="en-US" dirty="0" smtClean="0"/>
              <a:t>Pal </a:t>
            </a:r>
            <a:r>
              <a:rPr lang="en-US" dirty="0" smtClean="0"/>
              <a:t>Sir </a:t>
            </a:r>
            <a:r>
              <a:rPr lang="en-US" dirty="0" smtClean="0"/>
              <a:t>and  Dr</a:t>
            </a:r>
            <a:r>
              <a:rPr lang="en-US" dirty="0" smtClean="0"/>
              <a:t>. </a:t>
            </a:r>
            <a:r>
              <a:rPr lang="en-US" dirty="0" err="1" smtClean="0"/>
              <a:t>Swati</a:t>
            </a:r>
            <a:r>
              <a:rPr lang="en-US" dirty="0" smtClean="0"/>
              <a:t> </a:t>
            </a:r>
            <a:r>
              <a:rPr lang="en-US" dirty="0" smtClean="0"/>
              <a:t>Gupta </a:t>
            </a:r>
            <a:r>
              <a:rPr lang="en-US" dirty="0" smtClean="0"/>
              <a:t> </a:t>
            </a:r>
            <a:r>
              <a:rPr lang="en-US" dirty="0" err="1" smtClean="0"/>
              <a:t>Mam</a:t>
            </a:r>
            <a:r>
              <a:rPr lang="en-US" dirty="0" smtClean="0"/>
              <a:t> </a:t>
            </a:r>
            <a:r>
              <a:rPr lang="en-US" dirty="0" smtClean="0"/>
              <a:t>(</a:t>
            </a:r>
            <a:r>
              <a:rPr lang="en-US" dirty="0" smtClean="0"/>
              <a:t>Dept</a:t>
            </a:r>
            <a:r>
              <a:rPr lang="en-US" dirty="0" smtClean="0"/>
              <a:t>. of  Computer </a:t>
            </a:r>
            <a:r>
              <a:rPr lang="en-US" dirty="0" smtClean="0"/>
              <a:t>Science) for their </a:t>
            </a:r>
            <a:r>
              <a:rPr lang="en-US" dirty="0" smtClean="0"/>
              <a:t>stimulating guidance, continuous encouragement and supervision throughout the course of present work.</a:t>
            </a:r>
          </a:p>
          <a:p>
            <a:r>
              <a:rPr lang="en-US" dirty="0" smtClean="0"/>
              <a:t> </a:t>
            </a:r>
          </a:p>
          <a:p>
            <a:pPr hangingPunct="0"/>
            <a:r>
              <a:rPr lang="en-US" dirty="0" smtClean="0"/>
              <a:t>I also wish to extend my thanks to my  friends and other classmates for their insightful comments and constructive suggestions to improve the quality of this project work.</a:t>
            </a:r>
          </a:p>
          <a:p>
            <a:r>
              <a:rPr lang="en-US" dirty="0" smtClean="0"/>
              <a:t> </a:t>
            </a:r>
          </a:p>
          <a:p>
            <a:r>
              <a:rPr lang="en-US" dirty="0" smtClean="0"/>
              <a:t> </a:t>
            </a:r>
          </a:p>
          <a:p>
            <a:r>
              <a:rPr lang="en-US" b="1" dirty="0" smtClean="0"/>
              <a:t>Signature(s) of Students</a:t>
            </a:r>
            <a:endParaRPr lang="en-US" dirty="0" smtClean="0"/>
          </a:p>
          <a:p>
            <a:r>
              <a:rPr lang="en-US" dirty="0" smtClean="0"/>
              <a:t> </a:t>
            </a:r>
          </a:p>
          <a:p>
            <a:r>
              <a:rPr lang="en-US" dirty="0" err="1" smtClean="0"/>
              <a:t>Shubham</a:t>
            </a:r>
            <a:r>
              <a:rPr lang="en-US" dirty="0" smtClean="0"/>
              <a:t> </a:t>
            </a:r>
            <a:r>
              <a:rPr lang="en-US" dirty="0" err="1" smtClean="0"/>
              <a:t>Sisodia</a:t>
            </a:r>
            <a:r>
              <a:rPr lang="en-US" dirty="0" smtClean="0"/>
              <a:t>       </a:t>
            </a:r>
            <a:r>
              <a:rPr lang="en-US" dirty="0" smtClean="0"/>
              <a:t>(9917103172)</a:t>
            </a:r>
          </a:p>
          <a:p>
            <a:endParaRPr lang="en-US" dirty="0" smtClean="0"/>
          </a:p>
          <a:p>
            <a:r>
              <a:rPr lang="en-US" dirty="0" err="1" smtClean="0"/>
              <a:t>Sanchit</a:t>
            </a:r>
            <a:r>
              <a:rPr lang="en-US" dirty="0" smtClean="0"/>
              <a:t> Raj </a:t>
            </a:r>
            <a:r>
              <a:rPr lang="en-US" dirty="0" smtClean="0"/>
              <a:t>    </a:t>
            </a:r>
            <a:r>
              <a:rPr lang="en-US" dirty="0" smtClean="0"/>
              <a:t>             (9917103193)</a:t>
            </a:r>
          </a:p>
          <a:p>
            <a:endParaRPr lang="en-US" dirty="0" smtClean="0"/>
          </a:p>
          <a:p>
            <a:r>
              <a:rPr lang="en-US" dirty="0" err="1" smtClean="0"/>
              <a:t>Kishan</a:t>
            </a:r>
            <a:r>
              <a:rPr lang="en-US" dirty="0" smtClean="0"/>
              <a:t> </a:t>
            </a:r>
            <a:r>
              <a:rPr lang="en-US" dirty="0" smtClean="0"/>
              <a:t>Kumar Gupta (</a:t>
            </a:r>
            <a:r>
              <a:rPr lang="en-US" dirty="0" smtClean="0"/>
              <a:t>9917103185)</a:t>
            </a:r>
            <a:endParaRPr lang="en-US" dirty="0" smtClean="0"/>
          </a:p>
          <a:p>
            <a:r>
              <a:rPr lang="en-US" dirty="0" smtClean="0"/>
              <a:t/>
            </a:r>
            <a:br>
              <a:rPr lang="en-US" dirty="0" smtClean="0"/>
            </a:b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57232" y="809596"/>
            <a:ext cx="4714908" cy="3847191"/>
          </a:xfrm>
          <a:prstGeom prst="rect">
            <a:avLst/>
          </a:prstGeom>
          <a:noFill/>
        </p:spPr>
        <p:txBody>
          <a:bodyPr wrap="square" lIns="91423" tIns="45712" rIns="91423" bIns="45712" rtlCol="0">
            <a:spAutoFit/>
          </a:bodyPr>
          <a:lstStyle/>
          <a:p>
            <a:pPr algn="just"/>
            <a:r>
              <a:rPr lang="en-IN" sz="1600" b="1" dirty="0" smtClean="0"/>
              <a:t>Videos:</a:t>
            </a:r>
          </a:p>
          <a:p>
            <a:pPr algn="just"/>
            <a:endParaRPr lang="en-IN" sz="1600" b="1" dirty="0" smtClean="0"/>
          </a:p>
          <a:p>
            <a:pPr algn="just"/>
            <a:r>
              <a:rPr lang="en-IN" sz="1200" dirty="0" smtClean="0"/>
              <a:t>For making students more familiar to the concepts, a well described video lectures has been uploaded</a:t>
            </a:r>
            <a:r>
              <a:rPr lang="en-IN" sz="1200" dirty="0"/>
              <a:t> </a:t>
            </a:r>
            <a:r>
              <a:rPr lang="en-IN" sz="1200" dirty="0" smtClean="0"/>
              <a:t>so that their study could be more efficient. </a:t>
            </a:r>
          </a:p>
          <a:p>
            <a:pPr algn="just"/>
            <a:endParaRPr lang="en-IN" sz="1200" dirty="0" smtClean="0"/>
          </a:p>
          <a:p>
            <a:pPr algn="just"/>
            <a:r>
              <a:rPr lang="en-IN" sz="1200" dirty="0" smtClean="0"/>
              <a:t>The videos has been developed in a very structure way so that students do not have to waste more time for searching any topics. </a:t>
            </a:r>
          </a:p>
          <a:p>
            <a:pPr algn="just"/>
            <a:endParaRPr lang="en-IN" sz="1200" dirty="0" smtClean="0"/>
          </a:p>
          <a:p>
            <a:pPr algn="just"/>
            <a:r>
              <a:rPr lang="en-IN" sz="1200" dirty="0" smtClean="0"/>
              <a:t>There are few demo videos available for all students and after that to continue seeing more videos a login signup functions are created so that we can take input from the users.</a:t>
            </a:r>
          </a:p>
          <a:p>
            <a:pPr algn="just"/>
            <a:endParaRPr lang="en-IN" sz="2000" b="1" dirty="0"/>
          </a:p>
          <a:p>
            <a:pPr algn="just"/>
            <a:r>
              <a:rPr lang="en-IN" sz="2000" b="1" dirty="0" smtClean="0"/>
              <a:t>Limitation:</a:t>
            </a:r>
          </a:p>
          <a:p>
            <a:pPr algn="just"/>
            <a:endParaRPr lang="en-IN" sz="2000" b="1" dirty="0" smtClean="0"/>
          </a:p>
          <a:p>
            <a:pPr algn="just">
              <a:buFont typeface="Arial" pitchFamily="34" charset="0"/>
              <a:buChar char="•"/>
            </a:pPr>
            <a:r>
              <a:rPr lang="en-IN" sz="1200" dirty="0" smtClean="0"/>
              <a:t> A student can only watch demo videos if he have not signup</a:t>
            </a:r>
            <a:r>
              <a:rPr lang="en-US" sz="1200" dirty="0" smtClean="0"/>
              <a:t>.</a:t>
            </a:r>
          </a:p>
          <a:p>
            <a:pPr algn="just"/>
            <a:endParaRPr lang="en-IN" sz="2000" dirty="0" smtClean="0"/>
          </a:p>
        </p:txBody>
      </p:sp>
      <p:pic>
        <p:nvPicPr>
          <p:cNvPr id="3" name="Picture 2" descr="videos.PNG"/>
          <p:cNvPicPr>
            <a:picLocks noChangeAspect="1"/>
          </p:cNvPicPr>
          <p:nvPr/>
        </p:nvPicPr>
        <p:blipFill>
          <a:blip r:embed="rId2" cstate="print"/>
          <a:srcRect l="2751" r="2751"/>
          <a:stretch>
            <a:fillRect/>
          </a:stretch>
        </p:blipFill>
        <p:spPr>
          <a:xfrm>
            <a:off x="188640" y="5313040"/>
            <a:ext cx="6480720" cy="4032448"/>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64704" y="488504"/>
            <a:ext cx="5357850" cy="461665"/>
          </a:xfrm>
          <a:prstGeom prst="rect">
            <a:avLst/>
          </a:prstGeom>
          <a:noFill/>
        </p:spPr>
        <p:txBody>
          <a:bodyPr wrap="square" rtlCol="0">
            <a:spAutoFit/>
          </a:bodyPr>
          <a:lstStyle/>
          <a:p>
            <a:r>
              <a:rPr lang="en-IN" sz="2400" b="1" u="sng" dirty="0" smtClean="0"/>
              <a:t>OBJECTIVE AND WORK DISTRIBUTION</a:t>
            </a:r>
          </a:p>
        </p:txBody>
      </p:sp>
      <p:sp>
        <p:nvSpPr>
          <p:cNvPr id="5" name="TextBox 4"/>
          <p:cNvSpPr txBox="1"/>
          <p:nvPr/>
        </p:nvSpPr>
        <p:spPr>
          <a:xfrm>
            <a:off x="857232" y="1595414"/>
            <a:ext cx="5072098" cy="2616101"/>
          </a:xfrm>
          <a:prstGeom prst="rect">
            <a:avLst/>
          </a:prstGeom>
          <a:noFill/>
        </p:spPr>
        <p:txBody>
          <a:bodyPr wrap="square" rtlCol="0">
            <a:spAutoFit/>
          </a:bodyPr>
          <a:lstStyle/>
          <a:p>
            <a:pPr algn="just"/>
            <a:r>
              <a:rPr lang="en-US" sz="1200" dirty="0" smtClean="0"/>
              <a:t>So </a:t>
            </a:r>
            <a:r>
              <a:rPr lang="en-US" sz="1200" dirty="0"/>
              <a:t>there is always a question in minds of every parent and student that is it necessary to join coaching classes to be successful in exams. So from this project we are planning to offer every students all those comforts that a coaching class can provide .Through our website they can study text books, can watch well describe videos for important topics and can also test their knowledge through various test series. The main aim is to provide every possible help and groom all the students in a systematic </a:t>
            </a:r>
            <a:r>
              <a:rPr lang="en-US" sz="1200" dirty="0" smtClean="0"/>
              <a:t>way. </a:t>
            </a:r>
          </a:p>
          <a:p>
            <a:pPr algn="just"/>
            <a:endParaRPr lang="en-IN" sz="1200" dirty="0" smtClean="0"/>
          </a:p>
          <a:p>
            <a:pPr algn="just"/>
            <a:endParaRPr lang="en-US" sz="1200" dirty="0" smtClean="0"/>
          </a:p>
          <a:p>
            <a:pPr algn="just"/>
            <a:r>
              <a:rPr lang="en-IN" sz="1200" dirty="0" smtClean="0"/>
              <a:t>We have used XAAMP to host the web pages. Web page are being created and design by HTML and CSS respectively. MY SQL is being used for database connectivity</a:t>
            </a:r>
            <a:endParaRPr lang="en-US" sz="1200" dirty="0" smtClean="0"/>
          </a:p>
          <a:p>
            <a:pPr algn="just"/>
            <a:endParaRPr lang="en-US" sz="2000" dirty="0"/>
          </a:p>
        </p:txBody>
      </p:sp>
      <p:pic>
        <p:nvPicPr>
          <p:cNvPr id="6" name="Picture 5" descr="test.PNG"/>
          <p:cNvPicPr>
            <a:picLocks noChangeAspect="1"/>
          </p:cNvPicPr>
          <p:nvPr/>
        </p:nvPicPr>
        <p:blipFill>
          <a:blip r:embed="rId2" cstate="print"/>
          <a:stretch>
            <a:fillRect/>
          </a:stretch>
        </p:blipFill>
        <p:spPr>
          <a:xfrm>
            <a:off x="260648" y="5385048"/>
            <a:ext cx="6336704" cy="4222009"/>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85770" y="632520"/>
            <a:ext cx="6072230" cy="523220"/>
          </a:xfrm>
          <a:prstGeom prst="rect">
            <a:avLst/>
          </a:prstGeom>
          <a:noFill/>
        </p:spPr>
        <p:txBody>
          <a:bodyPr wrap="square" rtlCol="0">
            <a:spAutoFit/>
          </a:bodyPr>
          <a:lstStyle/>
          <a:p>
            <a:r>
              <a:rPr lang="en-IN" sz="2800" b="1" u="sng" dirty="0" smtClean="0"/>
              <a:t>PROPOSED DESIGN / SOLUTION</a:t>
            </a:r>
            <a:endParaRPr lang="en-US" sz="2800" b="1" u="sng" dirty="0"/>
          </a:p>
        </p:txBody>
      </p:sp>
      <p:pic>
        <p:nvPicPr>
          <p:cNvPr id="3" name="Picture 2" descr="home.PNG"/>
          <p:cNvPicPr>
            <a:picLocks noChangeAspect="1"/>
          </p:cNvPicPr>
          <p:nvPr/>
        </p:nvPicPr>
        <p:blipFill>
          <a:blip r:embed="rId2" cstate="print"/>
          <a:stretch>
            <a:fillRect/>
          </a:stretch>
        </p:blipFill>
        <p:spPr>
          <a:xfrm>
            <a:off x="188640" y="1712640"/>
            <a:ext cx="6480720" cy="3825953"/>
          </a:xfrm>
          <a:prstGeom prst="rect">
            <a:avLst/>
          </a:prstGeom>
        </p:spPr>
      </p:pic>
      <p:pic>
        <p:nvPicPr>
          <p:cNvPr id="4" name="Picture 3" descr="signup.PNG"/>
          <p:cNvPicPr>
            <a:picLocks noChangeAspect="1"/>
          </p:cNvPicPr>
          <p:nvPr/>
        </p:nvPicPr>
        <p:blipFill>
          <a:blip r:embed="rId3" cstate="print"/>
          <a:stretch>
            <a:fillRect/>
          </a:stretch>
        </p:blipFill>
        <p:spPr>
          <a:xfrm>
            <a:off x="188640" y="6033120"/>
            <a:ext cx="6480720" cy="3456384"/>
          </a:xfrm>
          <a:prstGeom prst="rect">
            <a:avLst/>
          </a:prstGeom>
        </p:spPr>
      </p:pic>
      <p:sp>
        <p:nvSpPr>
          <p:cNvPr id="5" name="TextBox 4"/>
          <p:cNvSpPr txBox="1"/>
          <p:nvPr/>
        </p:nvSpPr>
        <p:spPr>
          <a:xfrm>
            <a:off x="188640" y="1352600"/>
            <a:ext cx="2376264" cy="369332"/>
          </a:xfrm>
          <a:prstGeom prst="rect">
            <a:avLst/>
          </a:prstGeom>
          <a:noFill/>
        </p:spPr>
        <p:txBody>
          <a:bodyPr wrap="square" rtlCol="0">
            <a:spAutoFit/>
          </a:bodyPr>
          <a:lstStyle/>
          <a:p>
            <a:r>
              <a:rPr lang="en-US" b="1" dirty="0" smtClean="0">
                <a:solidFill>
                  <a:srgbClr val="FF0000"/>
                </a:solidFill>
              </a:rPr>
              <a:t>HOMEPAGE</a:t>
            </a:r>
            <a:endParaRPr lang="en-US" b="1" dirty="0">
              <a:solidFill>
                <a:srgbClr val="FF0000"/>
              </a:solidFill>
            </a:endParaRPr>
          </a:p>
        </p:txBody>
      </p:sp>
      <p:sp>
        <p:nvSpPr>
          <p:cNvPr id="6" name="TextBox 5"/>
          <p:cNvSpPr txBox="1"/>
          <p:nvPr/>
        </p:nvSpPr>
        <p:spPr>
          <a:xfrm>
            <a:off x="260648" y="5673080"/>
            <a:ext cx="1296144" cy="369332"/>
          </a:xfrm>
          <a:prstGeom prst="rect">
            <a:avLst/>
          </a:prstGeom>
          <a:noFill/>
        </p:spPr>
        <p:txBody>
          <a:bodyPr wrap="square" rtlCol="0">
            <a:spAutoFit/>
          </a:bodyPr>
          <a:lstStyle/>
          <a:p>
            <a:r>
              <a:rPr lang="en-US" b="1" dirty="0" smtClean="0">
                <a:solidFill>
                  <a:srgbClr val="FF0000"/>
                </a:solidFill>
              </a:rPr>
              <a:t>SIGNUP </a:t>
            </a: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pdf.PNG"/>
          <p:cNvPicPr>
            <a:picLocks noChangeAspect="1"/>
          </p:cNvPicPr>
          <p:nvPr/>
        </p:nvPicPr>
        <p:blipFill>
          <a:blip r:embed="rId2" cstate="print"/>
          <a:stretch>
            <a:fillRect/>
          </a:stretch>
        </p:blipFill>
        <p:spPr>
          <a:xfrm>
            <a:off x="188640" y="560512"/>
            <a:ext cx="6480720" cy="3888432"/>
          </a:xfrm>
          <a:prstGeom prst="rect">
            <a:avLst/>
          </a:prstGeom>
        </p:spPr>
      </p:pic>
      <p:pic>
        <p:nvPicPr>
          <p:cNvPr id="4" name="Picture 3" descr="video2.PNG"/>
          <p:cNvPicPr>
            <a:picLocks noChangeAspect="1"/>
          </p:cNvPicPr>
          <p:nvPr/>
        </p:nvPicPr>
        <p:blipFill>
          <a:blip r:embed="rId3" cstate="print"/>
          <a:stretch>
            <a:fillRect/>
          </a:stretch>
        </p:blipFill>
        <p:spPr>
          <a:xfrm>
            <a:off x="188640" y="5169024"/>
            <a:ext cx="6480720" cy="3960440"/>
          </a:xfrm>
          <a:prstGeom prst="rect">
            <a:avLst/>
          </a:prstGeom>
        </p:spPr>
      </p:pic>
      <p:cxnSp>
        <p:nvCxnSpPr>
          <p:cNvPr id="6" name="Straight Connector 5"/>
          <p:cNvCxnSpPr/>
          <p:nvPr/>
        </p:nvCxnSpPr>
        <p:spPr>
          <a:xfrm>
            <a:off x="0" y="4664968"/>
            <a:ext cx="6858000"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2492896" y="344488"/>
            <a:ext cx="2304256" cy="369332"/>
          </a:xfrm>
          <a:prstGeom prst="rect">
            <a:avLst/>
          </a:prstGeom>
          <a:noFill/>
        </p:spPr>
        <p:txBody>
          <a:bodyPr wrap="square" rtlCol="0">
            <a:spAutoFit/>
          </a:bodyPr>
          <a:lstStyle/>
          <a:p>
            <a:r>
              <a:rPr lang="en-US" b="1" dirty="0" smtClean="0">
                <a:solidFill>
                  <a:srgbClr val="FF0000"/>
                </a:solidFill>
              </a:rPr>
              <a:t>E-BOOK PAGE</a:t>
            </a:r>
            <a:endParaRPr lang="en-US" b="1" dirty="0">
              <a:solidFill>
                <a:srgbClr val="FF0000"/>
              </a:solidFill>
            </a:endParaRPr>
          </a:p>
        </p:txBody>
      </p:sp>
      <p:sp>
        <p:nvSpPr>
          <p:cNvPr id="8" name="TextBox 7"/>
          <p:cNvSpPr txBox="1"/>
          <p:nvPr/>
        </p:nvSpPr>
        <p:spPr>
          <a:xfrm>
            <a:off x="2564904" y="4808984"/>
            <a:ext cx="2016224" cy="369332"/>
          </a:xfrm>
          <a:prstGeom prst="rect">
            <a:avLst/>
          </a:prstGeom>
          <a:noFill/>
        </p:spPr>
        <p:txBody>
          <a:bodyPr wrap="square" rtlCol="0">
            <a:spAutoFit/>
          </a:bodyPr>
          <a:lstStyle/>
          <a:p>
            <a:r>
              <a:rPr lang="en-US" b="1" dirty="0" smtClean="0">
                <a:solidFill>
                  <a:srgbClr val="FF0000"/>
                </a:solidFill>
              </a:rPr>
              <a:t>VIDEO LECTURE</a:t>
            </a:r>
            <a:endParaRPr lang="en-US" b="1" dirty="0">
              <a:solidFill>
                <a:srgbClr val="FF0000"/>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44060" y="416496"/>
            <a:ext cx="4429156" cy="523220"/>
          </a:xfrm>
          <a:prstGeom prst="rect">
            <a:avLst/>
          </a:prstGeom>
          <a:noFill/>
        </p:spPr>
        <p:txBody>
          <a:bodyPr wrap="square" rtlCol="0">
            <a:spAutoFit/>
          </a:bodyPr>
          <a:lstStyle/>
          <a:p>
            <a:r>
              <a:rPr lang="en-IN" sz="2800" b="1" u="sng" dirty="0" smtClean="0"/>
              <a:t>RESULTS AND ANALYSIS</a:t>
            </a:r>
            <a:endParaRPr lang="en-US" sz="2800" b="1" u="sng" dirty="0"/>
          </a:p>
        </p:txBody>
      </p:sp>
      <p:sp>
        <p:nvSpPr>
          <p:cNvPr id="4" name="TextBox 3"/>
          <p:cNvSpPr txBox="1"/>
          <p:nvPr/>
        </p:nvSpPr>
        <p:spPr>
          <a:xfrm>
            <a:off x="188640" y="1280592"/>
            <a:ext cx="6669360" cy="5724644"/>
          </a:xfrm>
          <a:prstGeom prst="rect">
            <a:avLst/>
          </a:prstGeom>
          <a:noFill/>
        </p:spPr>
        <p:txBody>
          <a:bodyPr wrap="square" rtlCol="0">
            <a:spAutoFit/>
          </a:bodyPr>
          <a:lstStyle/>
          <a:p>
            <a:pPr algn="just"/>
            <a:r>
              <a:rPr lang="en-IN" sz="1200" dirty="0" smtClean="0"/>
              <a:t>After going through all the process we found:</a:t>
            </a:r>
          </a:p>
          <a:p>
            <a:pPr algn="just"/>
            <a:endParaRPr lang="en-US" sz="1200" dirty="0"/>
          </a:p>
          <a:p>
            <a:pPr lvl="0" algn="just">
              <a:buFont typeface="Wingdings" pitchFamily="2" charset="2"/>
              <a:buChar char="Ø"/>
            </a:pPr>
            <a:r>
              <a:rPr lang="en-US" sz="1200" dirty="0" smtClean="0"/>
              <a:t>We have tries to create </a:t>
            </a:r>
            <a:r>
              <a:rPr lang="en-US" sz="1200" dirty="0"/>
              <a:t>a user friendly interface through which they can access the resource in systematic way</a:t>
            </a:r>
            <a:r>
              <a:rPr lang="en-US" sz="1200" dirty="0" smtClean="0"/>
              <a:t>. This project has been created keeping in mind the convenience of the students.</a:t>
            </a:r>
            <a:endParaRPr lang="en-US" sz="1200" dirty="0"/>
          </a:p>
          <a:p>
            <a:pPr algn="just">
              <a:buFont typeface="Wingdings" pitchFamily="2" charset="2"/>
              <a:buChar char="Ø"/>
            </a:pPr>
            <a:endParaRPr lang="en-US" sz="1200" dirty="0"/>
          </a:p>
          <a:p>
            <a:pPr lvl="0" algn="just">
              <a:buFont typeface="Wingdings" pitchFamily="2" charset="2"/>
              <a:buChar char="Ø"/>
            </a:pPr>
            <a:r>
              <a:rPr lang="en-US" sz="1200" dirty="0"/>
              <a:t>Here a login/sign up page </a:t>
            </a:r>
            <a:r>
              <a:rPr lang="en-US" sz="1200" dirty="0" smtClean="0"/>
              <a:t>has been </a:t>
            </a:r>
            <a:r>
              <a:rPr lang="en-US" sz="1200" dirty="0"/>
              <a:t>created where any student can register or sign up.</a:t>
            </a:r>
          </a:p>
          <a:p>
            <a:pPr algn="just"/>
            <a:endParaRPr lang="en-US" sz="1200" dirty="0"/>
          </a:p>
          <a:p>
            <a:pPr lvl="0" algn="just">
              <a:buFont typeface="Wingdings" pitchFamily="2" charset="2"/>
              <a:buChar char="Ø"/>
            </a:pPr>
            <a:r>
              <a:rPr lang="en-US" sz="1200" dirty="0"/>
              <a:t>A page containing important videos covering all topics that can be viewable only after </a:t>
            </a:r>
            <a:r>
              <a:rPr lang="en-US" sz="1200" dirty="0" smtClean="0"/>
              <a:t>login(some demo videos are available for everyone). </a:t>
            </a:r>
            <a:r>
              <a:rPr lang="en-US" sz="1200" dirty="0"/>
              <a:t>.</a:t>
            </a:r>
          </a:p>
          <a:p>
            <a:pPr algn="just"/>
            <a:endParaRPr lang="en-IN" sz="1200" dirty="0" smtClean="0"/>
          </a:p>
          <a:p>
            <a:pPr lvl="0" algn="just">
              <a:buFont typeface="Wingdings" pitchFamily="2" charset="2"/>
              <a:buChar char="Ø"/>
            </a:pPr>
            <a:r>
              <a:rPr lang="en-US" sz="1200" dirty="0"/>
              <a:t>A page containing e </a:t>
            </a:r>
            <a:r>
              <a:rPr lang="en-US" sz="1200" dirty="0" smtClean="0"/>
              <a:t>books </a:t>
            </a:r>
            <a:r>
              <a:rPr lang="en-US" sz="1200" dirty="0"/>
              <a:t>for every subject which any student can access to </a:t>
            </a:r>
            <a:r>
              <a:rPr lang="en-US" sz="1200" dirty="0" smtClean="0"/>
              <a:t>without </a:t>
            </a:r>
            <a:r>
              <a:rPr lang="en-US" sz="1200" dirty="0"/>
              <a:t>log in</a:t>
            </a:r>
            <a:r>
              <a:rPr lang="en-US" sz="1200" dirty="0" smtClean="0"/>
              <a:t>.</a:t>
            </a:r>
          </a:p>
          <a:p>
            <a:pPr lvl="0" algn="just">
              <a:buFont typeface="Wingdings" pitchFamily="2" charset="2"/>
              <a:buChar char="Ø"/>
            </a:pPr>
            <a:endParaRPr lang="en-IN" sz="1200" dirty="0"/>
          </a:p>
          <a:p>
            <a:pPr lvl="0" algn="just">
              <a:buFont typeface="Wingdings" pitchFamily="2" charset="2"/>
              <a:buChar char="Ø"/>
            </a:pPr>
            <a:r>
              <a:rPr lang="en-IN" sz="1200" dirty="0" smtClean="0"/>
              <a:t>Download option is also available.</a:t>
            </a:r>
          </a:p>
          <a:p>
            <a:pPr lvl="0" algn="just">
              <a:buFont typeface="Wingdings" pitchFamily="2" charset="2"/>
              <a:buChar char="Ø"/>
            </a:pPr>
            <a:endParaRPr lang="en-IN" sz="1200" dirty="0" smtClean="0"/>
          </a:p>
          <a:p>
            <a:pPr lvl="0" algn="just">
              <a:buFont typeface="Wingdings" pitchFamily="2" charset="2"/>
              <a:buChar char="Ø"/>
            </a:pPr>
            <a:r>
              <a:rPr lang="en-IN" sz="1200" dirty="0" smtClean="0"/>
              <a:t>Test series is also been organised with separate pages for different subjects.</a:t>
            </a:r>
          </a:p>
          <a:p>
            <a:pPr lvl="0" algn="just">
              <a:buFont typeface="Wingdings" pitchFamily="2" charset="2"/>
              <a:buChar char="Ø"/>
            </a:pPr>
            <a:endParaRPr lang="en-IN" sz="1200" dirty="0" smtClean="0"/>
          </a:p>
          <a:p>
            <a:pPr lvl="0" algn="just">
              <a:buFont typeface="Wingdings" pitchFamily="2" charset="2"/>
              <a:buChar char="Ø"/>
            </a:pPr>
            <a:r>
              <a:rPr lang="en-IN" sz="1200" dirty="0" smtClean="0"/>
              <a:t>In order to make test series attracting and user friendly we have marked different cases with different colour.</a:t>
            </a:r>
          </a:p>
          <a:p>
            <a:pPr lvl="0" algn="just">
              <a:buFont typeface="Wingdings" pitchFamily="2" charset="2"/>
              <a:buChar char="Ø"/>
            </a:pPr>
            <a:endParaRPr lang="en-IN" sz="1200" dirty="0" smtClean="0"/>
          </a:p>
          <a:p>
            <a:pPr lvl="0" algn="just">
              <a:buFont typeface="Wingdings" pitchFamily="2" charset="2"/>
              <a:buChar char="Ø"/>
            </a:pPr>
            <a:endParaRPr lang="en-IN" sz="1200" dirty="0" smtClean="0"/>
          </a:p>
          <a:p>
            <a:pPr lvl="0" algn="just"/>
            <a:endParaRPr lang="en-IN" dirty="0" smtClean="0"/>
          </a:p>
          <a:p>
            <a:pPr lvl="0" algn="just">
              <a:buFont typeface="Wingdings" pitchFamily="2" charset="2"/>
              <a:buChar char="Ø"/>
            </a:pPr>
            <a:endParaRPr lang="en-IN" dirty="0" smtClean="0"/>
          </a:p>
          <a:p>
            <a:pPr lvl="0" algn="just">
              <a:buFont typeface="Wingdings" pitchFamily="2" charset="2"/>
              <a:buChar char="Ø"/>
            </a:pPr>
            <a:endParaRPr lang="en-IN" dirty="0"/>
          </a:p>
          <a:p>
            <a:pPr lvl="0" algn="just">
              <a:buFont typeface="Wingdings" pitchFamily="2" charset="2"/>
              <a:buChar char="Ø"/>
            </a:pPr>
            <a:endParaRPr lang="en-US" dirty="0" smtClean="0"/>
          </a:p>
          <a:p>
            <a:pPr lvl="0" algn="just"/>
            <a:endParaRPr lang="en-US" dirty="0"/>
          </a:p>
          <a:p>
            <a:pPr algn="just"/>
            <a:endParaRPr lang="en-US" dirty="0"/>
          </a:p>
          <a:p>
            <a:pPr algn="just"/>
            <a:endParaRPr lang="en-US" dirty="0"/>
          </a:p>
        </p:txBody>
      </p:sp>
      <p:pic>
        <p:nvPicPr>
          <p:cNvPr id="5" name="Picture 4" descr="signin.PNG"/>
          <p:cNvPicPr>
            <a:picLocks noChangeAspect="1"/>
          </p:cNvPicPr>
          <p:nvPr/>
        </p:nvPicPr>
        <p:blipFill>
          <a:blip r:embed="rId2" cstate="print"/>
          <a:stretch>
            <a:fillRect/>
          </a:stretch>
        </p:blipFill>
        <p:spPr>
          <a:xfrm>
            <a:off x="214290" y="4953000"/>
            <a:ext cx="6480720" cy="3456384"/>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71480" y="809596"/>
            <a:ext cx="5572164" cy="523220"/>
          </a:xfrm>
          <a:prstGeom prst="rect">
            <a:avLst/>
          </a:prstGeom>
          <a:noFill/>
        </p:spPr>
        <p:txBody>
          <a:bodyPr wrap="square" rtlCol="0">
            <a:spAutoFit/>
          </a:bodyPr>
          <a:lstStyle/>
          <a:p>
            <a:r>
              <a:rPr lang="en-IN" sz="2400" dirty="0" smtClean="0"/>
              <a:t>     </a:t>
            </a:r>
            <a:r>
              <a:rPr lang="en-IN" sz="2800" b="1" u="sng" dirty="0" smtClean="0"/>
              <a:t>CONCLUSION OF THE REPORT</a:t>
            </a:r>
            <a:endParaRPr lang="en-US" sz="2400" dirty="0"/>
          </a:p>
        </p:txBody>
      </p:sp>
      <p:sp>
        <p:nvSpPr>
          <p:cNvPr id="3" name="TextBox 2"/>
          <p:cNvSpPr txBox="1"/>
          <p:nvPr/>
        </p:nvSpPr>
        <p:spPr>
          <a:xfrm>
            <a:off x="214290" y="1666853"/>
            <a:ext cx="6143668" cy="4478149"/>
          </a:xfrm>
          <a:prstGeom prst="rect">
            <a:avLst/>
          </a:prstGeom>
          <a:noFill/>
        </p:spPr>
        <p:txBody>
          <a:bodyPr wrap="square" rtlCol="0">
            <a:spAutoFit/>
          </a:bodyPr>
          <a:lstStyle/>
          <a:p>
            <a:pPr algn="just">
              <a:buFont typeface="Wingdings" pitchFamily="2" charset="2"/>
              <a:buChar char="Ø"/>
            </a:pPr>
            <a:r>
              <a:rPr lang="en-IN" sz="1200" dirty="0" smtClean="0"/>
              <a:t>After going through all of the above processes, we have made a website which has        been developed for convenience of user(students).</a:t>
            </a:r>
          </a:p>
          <a:p>
            <a:pPr algn="just"/>
            <a:endParaRPr lang="en-IN" sz="1200" dirty="0" smtClean="0"/>
          </a:p>
          <a:p>
            <a:pPr algn="just">
              <a:buFont typeface="Wingdings" pitchFamily="2" charset="2"/>
              <a:buChar char="Ø"/>
            </a:pPr>
            <a:r>
              <a:rPr lang="en-IN" sz="1200" dirty="0" smtClean="0"/>
              <a:t>We have use XAMPP for hosting the site. HTML and CSS, are being used for creating and designing the web pages. </a:t>
            </a:r>
          </a:p>
          <a:p>
            <a:pPr algn="just"/>
            <a:r>
              <a:rPr lang="en-IN" sz="1200" dirty="0" smtClean="0"/>
              <a:t>In order to satisfy our requirement we have seen all the functional and non functional requirements. </a:t>
            </a:r>
          </a:p>
          <a:p>
            <a:pPr algn="just"/>
            <a:endParaRPr lang="en-IN" sz="1200" dirty="0" smtClean="0"/>
          </a:p>
          <a:p>
            <a:pPr algn="just">
              <a:buFont typeface="Wingdings" pitchFamily="2" charset="2"/>
              <a:buChar char="Ø"/>
            </a:pPr>
            <a:r>
              <a:rPr lang="en-IN" sz="1200" dirty="0" smtClean="0"/>
              <a:t>For being user friendly designing and implementing part have been done keeping in mind the user comfort zone</a:t>
            </a:r>
          </a:p>
          <a:p>
            <a:pPr algn="just"/>
            <a:r>
              <a:rPr lang="en-IN" sz="1200" dirty="0" smtClean="0"/>
              <a:t>.</a:t>
            </a:r>
          </a:p>
          <a:p>
            <a:pPr algn="just">
              <a:buFont typeface="Wingdings" pitchFamily="2" charset="2"/>
              <a:buChar char="Ø"/>
            </a:pPr>
            <a:r>
              <a:rPr lang="en-IN" sz="1200" dirty="0" smtClean="0"/>
              <a:t>At last the testing part has been also done carefully and have been cross checked twice </a:t>
            </a:r>
            <a:r>
              <a:rPr lang="en-IN" sz="1200" dirty="0" err="1" smtClean="0"/>
              <a:t>i.e</a:t>
            </a:r>
            <a:r>
              <a:rPr lang="en-IN" sz="1200" dirty="0" smtClean="0"/>
              <a:t> we have checked the downloaded file with the original file. </a:t>
            </a:r>
          </a:p>
          <a:p>
            <a:pPr algn="just"/>
            <a:endParaRPr lang="en-IN" sz="1200" dirty="0" smtClean="0"/>
          </a:p>
          <a:p>
            <a:pPr algn="just">
              <a:buFont typeface="Wingdings" pitchFamily="2" charset="2"/>
              <a:buChar char="Ø"/>
            </a:pPr>
            <a:r>
              <a:rPr lang="en-IN" sz="1200" dirty="0" smtClean="0"/>
              <a:t>Working of videos and log in sign in process are also been tested properly.</a:t>
            </a:r>
          </a:p>
          <a:p>
            <a:pPr algn="just"/>
            <a:endParaRPr lang="en-IN" sz="1200" dirty="0" smtClean="0"/>
          </a:p>
          <a:p>
            <a:pPr lvl="0" algn="just">
              <a:buFont typeface="Wingdings" pitchFamily="2" charset="2"/>
              <a:buChar char="Ø"/>
            </a:pPr>
            <a:r>
              <a:rPr lang="en-IN" sz="1200" dirty="0" smtClean="0"/>
              <a:t>Test series is also been organised with separate pages for different subjects and are checked with every possible answers.</a:t>
            </a:r>
          </a:p>
          <a:p>
            <a:pPr lvl="0" algn="just">
              <a:buFont typeface="Wingdings" pitchFamily="2" charset="2"/>
              <a:buChar char="Ø"/>
            </a:pPr>
            <a:endParaRPr lang="en-IN" sz="1200" dirty="0" smtClean="0"/>
          </a:p>
          <a:p>
            <a:pPr lvl="0" algn="just">
              <a:buFont typeface="Wingdings" pitchFamily="2" charset="2"/>
              <a:buChar char="Ø"/>
            </a:pPr>
            <a:r>
              <a:rPr lang="en-IN" sz="1200" dirty="0" smtClean="0"/>
              <a:t>In order to make test series attracting and user friendly we have marked different cases with different colour and colour have been checked for different answers.</a:t>
            </a:r>
          </a:p>
          <a:p>
            <a:pPr algn="just"/>
            <a:endParaRPr lang="en-US" sz="1200" dirty="0" smtClean="0"/>
          </a:p>
          <a:p>
            <a:pPr algn="just"/>
            <a:endParaRPr lang="en-US" sz="21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Rectangle 1"/>
          <p:cNvSpPr>
            <a:spLocks noChangeArrowheads="1"/>
          </p:cNvSpPr>
          <p:nvPr/>
        </p:nvSpPr>
        <p:spPr bwMode="auto">
          <a:xfrm>
            <a:off x="188640" y="1280592"/>
            <a:ext cx="6984776" cy="644791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tab pos="457200" algn="r"/>
                <a:tab pos="5943600" algn="r"/>
              </a:tabLst>
            </a:pPr>
            <a:r>
              <a:rPr kumimoji="0" lang="en-US" sz="2000" b="1" i="0" u="none" strike="noStrike" cap="none" normalizeH="0" baseline="0" dirty="0" smtClean="0">
                <a:ln>
                  <a:noFill/>
                </a:ln>
                <a:solidFill>
                  <a:schemeClr val="tx1"/>
                </a:solidFill>
                <a:effectLst/>
                <a:latin typeface="Times"/>
                <a:ea typeface="Times New Roman" pitchFamily="18" charset="0"/>
                <a:cs typeface="Times New Roman" pitchFamily="18" charset="0"/>
              </a:rPr>
              <a:t>T</a:t>
            </a:r>
            <a:r>
              <a:rPr kumimoji="0" lang="en-US" sz="2000" b="1" i="0" u="none" strike="noStrike" cap="none" normalizeH="0" baseline="0" dirty="0" smtClean="0" bmk="">
                <a:ln>
                  <a:noFill/>
                </a:ln>
                <a:solidFill>
                  <a:schemeClr val="tx1"/>
                </a:solidFill>
                <a:effectLst/>
                <a:latin typeface="Times"/>
                <a:ea typeface="Times New Roman" pitchFamily="18" charset="0"/>
                <a:cs typeface="Times New Roman" pitchFamily="18" charset="0"/>
              </a:rPr>
              <a:t>able of Contents</a:t>
            </a:r>
          </a:p>
          <a:p>
            <a:pPr marL="0" marR="0" lvl="0" indent="0" algn="just" defTabSz="914400" rtl="0" eaLnBrk="1" fontAlgn="base" latinLnBrk="0" hangingPunct="1">
              <a:lnSpc>
                <a:spcPct val="100000"/>
              </a:lnSpc>
              <a:spcBef>
                <a:spcPct val="0"/>
              </a:spcBef>
              <a:spcAft>
                <a:spcPct val="0"/>
              </a:spcAft>
              <a:buClrTx/>
              <a:buSzTx/>
              <a:buFontTx/>
              <a:buNone/>
              <a:tabLst>
                <a:tab pos="457200" algn="r"/>
                <a:tab pos="5943600" algn="r"/>
              </a:tabLst>
            </a:pPr>
            <a:endParaRPr kumimoji="0" lang="en-US" sz="7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5943600" algn="r"/>
              </a:tabLst>
            </a:pPr>
            <a:endParaRPr lang="en-IN" sz="1400" b="1" dirty="0">
              <a:latin typeface="Times"/>
              <a:ea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5943600" algn="r"/>
              </a:tabLst>
            </a:pPr>
            <a:r>
              <a:rPr kumimoji="0" lang="en-IN" b="1" i="0" u="none" strike="noStrike" cap="none" normalizeH="0" baseline="0" dirty="0" smtClean="0">
                <a:ln>
                  <a:noFill/>
                </a:ln>
                <a:solidFill>
                  <a:schemeClr val="tx1"/>
                </a:solidFill>
                <a:effectLst/>
                <a:latin typeface="Times"/>
                <a:ea typeface="Times New Roman" pitchFamily="18" charset="0"/>
                <a:cs typeface="Times New Roman" pitchFamily="18" charset="0"/>
              </a:rPr>
              <a:t>Abstract                                                                          </a:t>
            </a:r>
            <a:r>
              <a:rPr kumimoji="0" lang="en-IN" b="1" i="0" u="none" strike="noStrike" cap="none" normalizeH="0" dirty="0" smtClean="0">
                <a:ln>
                  <a:noFill/>
                </a:ln>
                <a:solidFill>
                  <a:schemeClr val="tx1"/>
                </a:solidFill>
                <a:effectLst/>
                <a:latin typeface="Times"/>
                <a:ea typeface="Times New Roman" pitchFamily="18" charset="0"/>
                <a:cs typeface="Times New Roman" pitchFamily="18" charset="0"/>
              </a:rPr>
              <a:t>            </a:t>
            </a:r>
            <a:r>
              <a:rPr kumimoji="0" lang="en-IN" b="1" i="0" u="none" strike="noStrike" cap="none" normalizeH="0" dirty="0" smtClean="0">
                <a:ln>
                  <a:noFill/>
                </a:ln>
                <a:solidFill>
                  <a:schemeClr val="tx1"/>
                </a:solidFill>
                <a:effectLst/>
                <a:latin typeface="Times"/>
                <a:ea typeface="Times New Roman" pitchFamily="18" charset="0"/>
                <a:cs typeface="Times New Roman" pitchFamily="18" charset="0"/>
              </a:rPr>
              <a:t>     </a:t>
            </a:r>
            <a:r>
              <a:rPr kumimoji="0" lang="en-IN" b="1" i="0" u="none" strike="noStrike" cap="none" normalizeH="0" baseline="0" dirty="0" smtClean="0">
                <a:ln>
                  <a:noFill/>
                </a:ln>
                <a:solidFill>
                  <a:schemeClr val="tx1"/>
                </a:solidFill>
                <a:effectLst/>
                <a:latin typeface="Times"/>
                <a:ea typeface="Times New Roman" pitchFamily="18" charset="0"/>
                <a:cs typeface="Times New Roman" pitchFamily="18" charset="0"/>
              </a:rPr>
              <a:t> </a:t>
            </a:r>
            <a:r>
              <a:rPr kumimoji="0" lang="en-IN" b="1" i="0" u="none" strike="noStrike" cap="none" normalizeH="0" baseline="0" dirty="0" err="1" smtClean="0">
                <a:ln>
                  <a:noFill/>
                </a:ln>
                <a:solidFill>
                  <a:schemeClr val="tx1"/>
                </a:solidFill>
                <a:effectLst/>
                <a:latin typeface="Times"/>
                <a:ea typeface="Times New Roman" pitchFamily="18" charset="0"/>
                <a:cs typeface="Times New Roman" pitchFamily="18" charset="0"/>
              </a:rPr>
              <a:t>i</a:t>
            </a:r>
            <a:endParaRPr kumimoji="0" lang="en-US" b="1" i="0" u="none" strike="noStrike" cap="none" normalizeH="0" baseline="0" dirty="0" smtClean="0">
              <a:ln>
                <a:noFill/>
              </a:ln>
              <a:solidFill>
                <a:schemeClr val="tx1"/>
              </a:solidFill>
              <a:effectLst/>
              <a:latin typeface="Times"/>
              <a:ea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5943600" algn="r"/>
              </a:tabLst>
            </a:pPr>
            <a:endParaRPr kumimoji="0" lang="en-US" sz="1400" b="1" i="0" u="none" strike="noStrike" cap="none" normalizeH="0" baseline="0" dirty="0" smtClean="0">
              <a:ln>
                <a:noFill/>
              </a:ln>
              <a:solidFill>
                <a:schemeClr val="tx1"/>
              </a:solidFill>
              <a:effectLst/>
              <a:latin typeface="Times"/>
              <a:ea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5943600" algn="r"/>
              </a:tabLst>
            </a:pPr>
            <a:r>
              <a:rPr kumimoji="0" lang="en-US" sz="1400" b="1" i="0" u="none" strike="noStrike" cap="none" normalizeH="0" baseline="0" dirty="0" smtClean="0">
                <a:ln>
                  <a:noFill/>
                </a:ln>
                <a:solidFill>
                  <a:schemeClr val="tx1"/>
                </a:solidFill>
                <a:effectLst/>
                <a:latin typeface="Times"/>
                <a:ea typeface="Times New Roman" pitchFamily="18" charset="0"/>
                <a:cs typeface="Times New Roman" pitchFamily="18" charset="0"/>
              </a:rPr>
              <a:t>	</a:t>
            </a:r>
            <a:endParaRPr kumimoji="0" lang="en-US" sz="7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5943600" algn="r"/>
              </a:tabLst>
            </a:pPr>
            <a:r>
              <a:rPr kumimoji="0" lang="en-US" sz="1400" b="1" i="0" u="none" strike="noStrike" cap="none" normalizeH="0" baseline="0" dirty="0" smtClean="0">
                <a:ln>
                  <a:noFill/>
                </a:ln>
                <a:solidFill>
                  <a:schemeClr val="tx1"/>
                </a:solidFill>
                <a:effectLst/>
                <a:latin typeface="Times"/>
                <a:ea typeface="Times New Roman" pitchFamily="18" charset="0"/>
                <a:cs typeface="Times New Roman" pitchFamily="18" charset="0"/>
              </a:rPr>
              <a:t>1.	Introduction</a:t>
            </a:r>
            <a:r>
              <a:rPr lang="en-US" sz="1400" b="1" dirty="0" smtClean="0">
                <a:latin typeface="Times"/>
                <a:ea typeface="Times New Roman" pitchFamily="18" charset="0"/>
                <a:cs typeface="Times New Roman" pitchFamily="18" charset="0"/>
              </a:rPr>
              <a:t>                                                                    </a:t>
            </a:r>
            <a:r>
              <a:rPr lang="en-US" sz="1400" b="1" dirty="0" smtClean="0">
                <a:latin typeface="Times"/>
                <a:ea typeface="Times New Roman" pitchFamily="18" charset="0"/>
                <a:cs typeface="Times New Roman" pitchFamily="18" charset="0"/>
              </a:rPr>
              <a:t>                                            1                           </a:t>
            </a:r>
            <a:endParaRPr kumimoji="0" lang="en-US" sz="1400" b="1"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6116638" algn="r"/>
              </a:tabLst>
            </a:pPr>
            <a:endParaRPr kumimoji="0" lang="en-US" b="0" i="0" u="none" strike="noStrike" cap="none" normalizeH="0" baseline="0" dirty="0" smtClean="0">
              <a:ln>
                <a:noFill/>
              </a:ln>
              <a:solidFill>
                <a:schemeClr val="tx1"/>
              </a:solidFill>
              <a:effectLst/>
              <a:latin typeface="Times"/>
              <a:ea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6116638" algn="r"/>
              </a:tabLst>
            </a:pP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1.1	 Purpose</a:t>
            </a:r>
            <a:r>
              <a:rPr lang="en-US" sz="1200" dirty="0" smtClean="0">
                <a:latin typeface="Times"/>
                <a:ea typeface="Times New Roman" pitchFamily="18" charset="0"/>
                <a:cs typeface="Times New Roman" pitchFamily="18" charset="0"/>
              </a:rPr>
              <a:t>                                                                                                                            </a:t>
            </a:r>
            <a:r>
              <a:rPr lang="en-US" sz="1200" dirty="0" smtClean="0">
                <a:latin typeface="Times"/>
                <a:ea typeface="Times New Roman" pitchFamily="18" charset="0"/>
                <a:cs typeface="Times New Roman" pitchFamily="18" charset="0"/>
              </a:rPr>
              <a:t>               1 </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6116638" algn="r"/>
              </a:tabLst>
            </a:pP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1.2	 Document Conventions	  </a:t>
            </a: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            </a:t>
            </a: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1</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6116638" algn="r"/>
              </a:tabLst>
            </a:pP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1.3	 Intended Audience and Reading Suggestions	</a:t>
            </a: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      1</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6116638" algn="r"/>
              </a:tabLst>
            </a:pP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1.4	 Project Scope	      </a:t>
            </a: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          2</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6116638" algn="r"/>
              </a:tabLst>
            </a:pP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1.5	 References</a:t>
            </a:r>
            <a:r>
              <a:rPr kumimoji="0" lang="en-US" sz="1200" b="0" i="0" u="none" strike="noStrike" cap="none" normalizeH="0" dirty="0" smtClean="0">
                <a:ln>
                  <a:noFill/>
                </a:ln>
                <a:solidFill>
                  <a:schemeClr val="tx1"/>
                </a:solidFill>
                <a:effectLst/>
                <a:latin typeface="Times"/>
                <a:ea typeface="Times New Roman" pitchFamily="18" charset="0"/>
                <a:cs typeface="Times New Roman" pitchFamily="18" charset="0"/>
              </a:rPr>
              <a:t>                                                                                                   </a:t>
            </a:r>
            <a:r>
              <a:rPr kumimoji="0" lang="en-US" sz="1200" b="0" i="0" u="none" strike="noStrike" cap="none" normalizeH="0" dirty="0" smtClean="0">
                <a:ln>
                  <a:noFill/>
                </a:ln>
                <a:solidFill>
                  <a:schemeClr val="tx1"/>
                </a:solidFill>
                <a:effectLst/>
                <a:latin typeface="Times"/>
                <a:ea typeface="Times New Roman" pitchFamily="18" charset="0"/>
                <a:cs typeface="Times New Roman" pitchFamily="18" charset="0"/>
              </a:rPr>
              <a:t>                                   2</a:t>
            </a:r>
            <a:endPar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5943600" algn="r"/>
              </a:tabLst>
            </a:pP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5943600" algn="r"/>
              </a:tabLst>
            </a:pPr>
            <a:r>
              <a:rPr kumimoji="0" lang="en-US" sz="1400" b="1" i="0" u="none" strike="noStrike" cap="none" normalizeH="0" baseline="0" dirty="0" smtClean="0">
                <a:ln>
                  <a:noFill/>
                </a:ln>
                <a:solidFill>
                  <a:schemeClr val="tx1"/>
                </a:solidFill>
                <a:effectLst/>
                <a:latin typeface="Times"/>
                <a:ea typeface="Times New Roman" pitchFamily="18" charset="0"/>
                <a:cs typeface="Times New Roman" pitchFamily="18" charset="0"/>
              </a:rPr>
              <a:t>2.	Background studies</a:t>
            </a:r>
            <a:r>
              <a:rPr lang="en-US" sz="1400" b="1" dirty="0" smtClean="0">
                <a:latin typeface="Times"/>
                <a:ea typeface="Times New Roman" pitchFamily="18" charset="0"/>
                <a:cs typeface="Times New Roman" pitchFamily="18" charset="0"/>
              </a:rPr>
              <a:t>                                                                               </a:t>
            </a:r>
            <a:endParaRPr kumimoji="0" lang="en-US" sz="1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5943600" algn="r"/>
              </a:tabLst>
            </a:pPr>
            <a:endParaRPr kumimoji="0" lang="en-US" b="0" i="0" u="none" strike="noStrike" cap="none" normalizeH="0" baseline="0" dirty="0" smtClean="0">
              <a:ln>
                <a:noFill/>
              </a:ln>
              <a:solidFill>
                <a:schemeClr val="tx1"/>
              </a:solidFill>
              <a:effectLst/>
              <a:latin typeface="Times"/>
              <a:ea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6116638" algn="r"/>
              </a:tabLst>
            </a:pP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2.1	 Product Perspective	3</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6116638" algn="r"/>
              </a:tabLst>
            </a:pP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2.2	 Product Features	3</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6116638" algn="r"/>
              </a:tabLst>
            </a:pP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2.3	 User Classes and Characteristics	3</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6116638" algn="r"/>
              </a:tabLst>
            </a:pP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2.4	 Operating Environment	3</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6116638" algn="r"/>
              </a:tabLst>
            </a:pP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2.5	 Design and Implementation Constraints	3</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6116638" algn="r"/>
              </a:tabLst>
            </a:pP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2.6	 User Documentation	4</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6116638" algn="r"/>
              </a:tabLst>
            </a:pP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2.7	 Assumptions and Dependencies	</a:t>
            </a:r>
            <a:r>
              <a:rPr lang="en-US" sz="1200" dirty="0" smtClean="0">
                <a:latin typeface="Times"/>
                <a:ea typeface="Times New Roman" pitchFamily="18" charset="0"/>
                <a:cs typeface="Times New Roman" pitchFamily="18" charset="0"/>
              </a:rPr>
              <a:t>4</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6116638" algn="r"/>
              </a:tabLst>
            </a:pPr>
            <a:endParaRPr kumimoji="0" lang="en-US" sz="1400" b="1" i="0" u="none" strike="noStrike" cap="none" normalizeH="0" baseline="0" dirty="0" smtClean="0">
              <a:ln>
                <a:noFill/>
              </a:ln>
              <a:solidFill>
                <a:schemeClr val="tx1"/>
              </a:solidFill>
              <a:effectLst/>
              <a:latin typeface="Times"/>
              <a:ea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6116638" algn="r"/>
              </a:tabLst>
            </a:pPr>
            <a:r>
              <a:rPr kumimoji="0" lang="en-US" sz="1400" b="1" i="0" u="none" strike="noStrike" cap="none" normalizeH="0" baseline="0" dirty="0" smtClean="0">
                <a:ln>
                  <a:noFill/>
                </a:ln>
                <a:solidFill>
                  <a:schemeClr val="tx1"/>
                </a:solidFill>
                <a:effectLst/>
                <a:latin typeface="Times"/>
                <a:ea typeface="Times New Roman" pitchFamily="18" charset="0"/>
                <a:cs typeface="Times New Roman" pitchFamily="18" charset="0"/>
              </a:rPr>
              <a:t>3.	External Interface Requirements	4</a:t>
            </a:r>
            <a:endParaRPr kumimoji="0" lang="en-US" sz="14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6116638" algn="r"/>
              </a:tabLst>
            </a:pPr>
            <a:endPar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6116638" algn="r"/>
              </a:tabLst>
            </a:pP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3.1	 User Interfaces	4</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6116638" algn="r"/>
              </a:tabLst>
            </a:pP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3.2	 Hardware Interfaces	</a:t>
            </a:r>
            <a:r>
              <a:rPr lang="en-US" sz="1200" dirty="0" smtClean="0">
                <a:latin typeface="Times"/>
                <a:ea typeface="Times New Roman" pitchFamily="18" charset="0"/>
                <a:cs typeface="Times New Roman" pitchFamily="18" charset="0"/>
              </a:rPr>
              <a:t>4</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6116638" algn="r"/>
              </a:tabLst>
            </a:pP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3.3	 Software Interfaces	4</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6116638" algn="r"/>
              </a:tabLst>
            </a:pP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3.4	 Communications Interfaces	4</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r"/>
                <a:tab pos="5943600" algn="r"/>
              </a:tabLst>
            </a:pP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	</a:t>
            </a:r>
            <a:endParaRPr kumimoji="0" lang="en-US" sz="20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14290" y="704528"/>
            <a:ext cx="5929354" cy="5924699"/>
          </a:xfrm>
          <a:prstGeom prst="rect">
            <a:avLst/>
          </a:prstGeom>
        </p:spPr>
        <p:txBody>
          <a:bodyPr wrap="square">
            <a:spAutoFit/>
          </a:bodyPr>
          <a:lstStyle/>
          <a:p>
            <a:pPr lvl="0" algn="just" eaLnBrk="0" fontAlgn="base" hangingPunct="0">
              <a:spcBef>
                <a:spcPct val="0"/>
              </a:spcBef>
              <a:spcAft>
                <a:spcPct val="0"/>
              </a:spcAft>
              <a:tabLst>
                <a:tab pos="457200" algn="r"/>
                <a:tab pos="5943600" algn="r"/>
              </a:tabLst>
            </a:pPr>
            <a:r>
              <a:rPr kumimoji="0" lang="en-US" sz="1400" b="1" i="0" u="none" strike="noStrike" cap="none" normalizeH="0" baseline="0" dirty="0" smtClean="0">
                <a:ln>
                  <a:noFill/>
                </a:ln>
                <a:solidFill>
                  <a:schemeClr val="tx1"/>
                </a:solidFill>
                <a:effectLst/>
                <a:latin typeface="Times"/>
                <a:ea typeface="Times New Roman" pitchFamily="18" charset="0"/>
                <a:cs typeface="Times New Roman" pitchFamily="18" charset="0"/>
              </a:rPr>
              <a:t>4.	System Features	4</a:t>
            </a:r>
            <a:endParaRPr kumimoji="0" lang="en-US" sz="1400" b="0" i="0" u="none" strike="noStrike" cap="none" normalizeH="0" baseline="0" dirty="0" smtClean="0">
              <a:ln>
                <a:noFill/>
              </a:ln>
              <a:solidFill>
                <a:schemeClr val="tx1"/>
              </a:solidFill>
              <a:effectLst/>
              <a:latin typeface="Arial" pitchFamily="34" charset="0"/>
              <a:cs typeface="Arial" pitchFamily="34" charset="0"/>
            </a:endParaRPr>
          </a:p>
          <a:p>
            <a:pPr lvl="0" algn="just" eaLnBrk="0" fontAlgn="base" hangingPunct="0">
              <a:spcBef>
                <a:spcPct val="0"/>
              </a:spcBef>
              <a:spcAft>
                <a:spcPct val="0"/>
              </a:spcAft>
              <a:tabLst>
                <a:tab pos="457200" algn="r"/>
                <a:tab pos="5943600" algn="r"/>
              </a:tabLst>
            </a:pPr>
            <a:endParaRPr kumimoji="0" lang="en-US" sz="2000" b="0" i="0" u="none" strike="noStrike" cap="none" normalizeH="0" baseline="0" dirty="0" smtClean="0">
              <a:ln>
                <a:noFill/>
              </a:ln>
              <a:solidFill>
                <a:schemeClr val="tx1"/>
              </a:solidFill>
              <a:effectLst/>
              <a:latin typeface="Times"/>
              <a:ea typeface="Times New Roman" pitchFamily="18" charset="0"/>
              <a:cs typeface="Times New Roman" pitchFamily="18" charset="0"/>
            </a:endParaRPr>
          </a:p>
          <a:p>
            <a:pPr lvl="0" algn="just" eaLnBrk="0" fontAlgn="base" hangingPunct="0">
              <a:spcBef>
                <a:spcPct val="0"/>
              </a:spcBef>
              <a:spcAft>
                <a:spcPct val="0"/>
              </a:spcAft>
              <a:tabLst>
                <a:tab pos="457200" algn="r"/>
                <a:tab pos="5943600" algn="r"/>
              </a:tabLst>
            </a:pP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4.1	  System Feature                                                                                                  </a:t>
            </a: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                  4</a:t>
            </a:r>
            <a:r>
              <a:rPr kumimoji="0" lang="en-US" sz="2000" b="0" i="0" u="none" strike="noStrike" cap="none" normalizeH="0" dirty="0" smtClean="0">
                <a:ln>
                  <a:noFill/>
                </a:ln>
                <a:solidFill>
                  <a:schemeClr val="tx1"/>
                </a:solidFill>
                <a:effectLst/>
                <a:latin typeface="Times"/>
                <a:ea typeface="Times New Roman" pitchFamily="18" charset="0"/>
                <a:cs typeface="Times New Roman" pitchFamily="18" charset="0"/>
              </a:rPr>
              <a:t>                                                            </a:t>
            </a:r>
            <a:endParaRPr kumimoji="0" lang="en-US" sz="2000" b="0" i="0" u="none" strike="noStrike" cap="none" normalizeH="0" baseline="0" dirty="0" smtClean="0">
              <a:ln>
                <a:noFill/>
              </a:ln>
              <a:solidFill>
                <a:schemeClr val="tx1"/>
              </a:solidFill>
              <a:effectLst/>
              <a:latin typeface="Times"/>
              <a:ea typeface="Times New Roman" pitchFamily="18" charset="0"/>
              <a:cs typeface="Times New Roman" pitchFamily="18" charset="0"/>
            </a:endParaRPr>
          </a:p>
          <a:p>
            <a:pPr lvl="0" algn="just" eaLnBrk="0" fontAlgn="base" hangingPunct="0">
              <a:spcBef>
                <a:spcPct val="0"/>
              </a:spcBef>
              <a:spcAft>
                <a:spcPct val="0"/>
              </a:spcAft>
              <a:tabLst>
                <a:tab pos="457200" algn="r"/>
                <a:tab pos="5943600" algn="r"/>
              </a:tabLst>
            </a:pP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lvl="0" algn="just" eaLnBrk="0" fontAlgn="base" hangingPunct="0">
              <a:spcBef>
                <a:spcPct val="0"/>
              </a:spcBef>
              <a:spcAft>
                <a:spcPct val="0"/>
              </a:spcAft>
              <a:tabLst>
                <a:tab pos="457200" algn="r"/>
                <a:tab pos="5943600" algn="r"/>
              </a:tabLst>
            </a:pPr>
            <a:r>
              <a:rPr kumimoji="0" lang="en-US" sz="1400" b="1" i="0" u="none" strike="noStrike" cap="none" normalizeH="0" baseline="0" dirty="0" smtClean="0">
                <a:ln>
                  <a:noFill/>
                </a:ln>
                <a:solidFill>
                  <a:schemeClr val="tx1"/>
                </a:solidFill>
                <a:effectLst/>
                <a:latin typeface="Times"/>
                <a:ea typeface="Times New Roman" pitchFamily="18" charset="0"/>
                <a:cs typeface="Times New Roman" pitchFamily="18" charset="0"/>
              </a:rPr>
              <a:t>5.	 Other Nonfunctional Requirements	</a:t>
            </a:r>
            <a:r>
              <a:rPr lang="en-US" sz="1400" b="1" dirty="0" smtClean="0">
                <a:latin typeface="Times"/>
                <a:ea typeface="Times New Roman" pitchFamily="18" charset="0"/>
                <a:cs typeface="Times New Roman" pitchFamily="18" charset="0"/>
              </a:rPr>
              <a:t>5</a:t>
            </a:r>
            <a:endParaRPr kumimoji="0" lang="en-US" sz="1400" b="0" i="0" u="none" strike="noStrike" cap="none" normalizeH="0" baseline="0" dirty="0" smtClean="0">
              <a:ln>
                <a:noFill/>
              </a:ln>
              <a:solidFill>
                <a:schemeClr val="tx1"/>
              </a:solidFill>
              <a:effectLst/>
              <a:latin typeface="Arial" pitchFamily="34" charset="0"/>
              <a:cs typeface="Arial" pitchFamily="34" charset="0"/>
            </a:endParaRPr>
          </a:p>
          <a:p>
            <a:pPr lvl="0" algn="just" eaLnBrk="0" fontAlgn="base" hangingPunct="0">
              <a:spcBef>
                <a:spcPct val="0"/>
              </a:spcBef>
              <a:spcAft>
                <a:spcPct val="0"/>
              </a:spcAft>
              <a:tabLst>
                <a:tab pos="457200" algn="r"/>
                <a:tab pos="5943600" algn="r"/>
              </a:tabLst>
            </a:pPr>
            <a:endParaRPr kumimoji="0" lang="en-US" b="0" i="0" u="none" strike="noStrike" cap="none" normalizeH="0" baseline="0" dirty="0" smtClean="0">
              <a:ln>
                <a:noFill/>
              </a:ln>
              <a:solidFill>
                <a:schemeClr val="tx1"/>
              </a:solidFill>
              <a:effectLst/>
              <a:latin typeface="Times"/>
              <a:ea typeface="Times New Roman" pitchFamily="18" charset="0"/>
              <a:cs typeface="Times New Roman" pitchFamily="18" charset="0"/>
            </a:endParaRPr>
          </a:p>
          <a:p>
            <a:pPr lvl="0" algn="just" eaLnBrk="0" fontAlgn="base" hangingPunct="0">
              <a:spcBef>
                <a:spcPct val="0"/>
              </a:spcBef>
              <a:spcAft>
                <a:spcPct val="0"/>
              </a:spcAft>
              <a:tabLst>
                <a:tab pos="457200" algn="r"/>
                <a:tab pos="5943600" algn="r"/>
              </a:tabLst>
            </a:pP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5.1	  Performance Requirements	5</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lvl="0" algn="just" eaLnBrk="0" fontAlgn="base" hangingPunct="0">
              <a:spcBef>
                <a:spcPct val="0"/>
              </a:spcBef>
              <a:spcAft>
                <a:spcPct val="0"/>
              </a:spcAft>
              <a:tabLst>
                <a:tab pos="457200" algn="r"/>
                <a:tab pos="5943600" algn="r"/>
              </a:tabLst>
            </a:pP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5.2	  Safety Requirements	5</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lvl="0" algn="just" eaLnBrk="0" fontAlgn="base" hangingPunct="0">
              <a:spcBef>
                <a:spcPct val="0"/>
              </a:spcBef>
              <a:spcAft>
                <a:spcPct val="0"/>
              </a:spcAft>
              <a:tabLst>
                <a:tab pos="457200" algn="r"/>
                <a:tab pos="5943600" algn="r"/>
              </a:tabLst>
            </a:pP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5.3  	 </a:t>
            </a:r>
            <a:r>
              <a:rPr kumimoji="0" lang="en-US" sz="1200" b="0" i="0" u="none" strike="noStrike" cap="none" normalizeH="0" baseline="0" dirty="0" err="1" smtClean="0">
                <a:ln>
                  <a:noFill/>
                </a:ln>
                <a:solidFill>
                  <a:schemeClr val="tx1"/>
                </a:solidFill>
                <a:effectLst/>
                <a:latin typeface="Times"/>
                <a:ea typeface="Times New Roman" pitchFamily="18" charset="0"/>
                <a:cs typeface="Times New Roman" pitchFamily="18" charset="0"/>
              </a:rPr>
              <a:t>SecurityRequirement</a:t>
            </a: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                                                                                          </a:t>
            </a: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                </a:t>
            </a: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5</a:t>
            </a:r>
          </a:p>
          <a:p>
            <a:pPr lvl="0" algn="just" eaLnBrk="0" fontAlgn="base" hangingPunct="0">
              <a:spcBef>
                <a:spcPct val="0"/>
              </a:spcBef>
              <a:spcAft>
                <a:spcPct val="0"/>
              </a:spcAft>
              <a:tabLst>
                <a:tab pos="457200" algn="r"/>
                <a:tab pos="5943600" algn="r"/>
              </a:tabLst>
            </a:pP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5.4	   Software Quality Attributes</a:t>
            </a:r>
            <a:r>
              <a:rPr kumimoji="0" lang="en-US" sz="1200" b="0" i="0" u="none" strike="noStrike" cap="none" normalizeH="0" dirty="0" smtClean="0">
                <a:ln>
                  <a:noFill/>
                </a:ln>
                <a:solidFill>
                  <a:schemeClr val="tx1"/>
                </a:solidFill>
                <a:effectLst/>
                <a:latin typeface="Times"/>
                <a:ea typeface="Times New Roman" pitchFamily="18" charset="0"/>
                <a:cs typeface="Times New Roman" pitchFamily="18" charset="0"/>
              </a:rPr>
              <a:t>                                                                                  </a:t>
            </a:r>
            <a:r>
              <a:rPr kumimoji="0" lang="en-US" sz="1200" b="0" i="0" u="none" strike="noStrike" cap="none" normalizeH="0" dirty="0" smtClean="0">
                <a:ln>
                  <a:noFill/>
                </a:ln>
                <a:solidFill>
                  <a:schemeClr val="tx1"/>
                </a:solidFill>
                <a:effectLst/>
                <a:latin typeface="Times"/>
                <a:ea typeface="Times New Roman" pitchFamily="18" charset="0"/>
                <a:cs typeface="Times New Roman" pitchFamily="18" charset="0"/>
              </a:rPr>
              <a:t>              </a:t>
            </a:r>
            <a:r>
              <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rPr>
              <a:t>5</a:t>
            </a:r>
            <a:endParaRPr kumimoji="0" lang="en-US" sz="1200" b="0" i="0" u="none" strike="noStrike" cap="none" normalizeH="0" baseline="0" dirty="0" smtClean="0">
              <a:ln>
                <a:noFill/>
              </a:ln>
              <a:solidFill>
                <a:schemeClr val="tx1"/>
              </a:solidFill>
              <a:effectLst/>
              <a:latin typeface="Times"/>
              <a:ea typeface="Times New Roman" pitchFamily="18" charset="0"/>
              <a:cs typeface="Times New Roman" pitchFamily="18" charset="0"/>
            </a:endParaRPr>
          </a:p>
          <a:p>
            <a:pPr lvl="0" algn="just" eaLnBrk="0" fontAlgn="base" hangingPunct="0">
              <a:spcBef>
                <a:spcPct val="0"/>
              </a:spcBef>
              <a:spcAft>
                <a:spcPct val="0"/>
              </a:spcAft>
              <a:tabLst>
                <a:tab pos="457200" algn="r"/>
                <a:tab pos="5943600" algn="r"/>
              </a:tabLst>
            </a:pP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457200" lvl="0" indent="-457200" algn="just" eaLnBrk="0" fontAlgn="base" hangingPunct="0">
              <a:spcBef>
                <a:spcPct val="0"/>
              </a:spcBef>
              <a:spcAft>
                <a:spcPct val="0"/>
              </a:spcAft>
              <a:tabLst>
                <a:tab pos="457200" algn="r"/>
                <a:tab pos="5943600" algn="r"/>
              </a:tabLst>
            </a:pPr>
            <a:r>
              <a:rPr kumimoji="0" lang="en-US" sz="2000" b="1" i="0" u="none" strike="noStrike" cap="none" normalizeH="0" baseline="0" dirty="0" smtClean="0">
                <a:ln>
                  <a:noFill/>
                </a:ln>
                <a:solidFill>
                  <a:schemeClr val="tx1"/>
                </a:solidFill>
                <a:effectLst/>
                <a:latin typeface="Times"/>
                <a:ea typeface="Times New Roman" pitchFamily="18" charset="0"/>
                <a:cs typeface="Times New Roman" pitchFamily="18" charset="0"/>
              </a:rPr>
              <a:t>6</a:t>
            </a:r>
            <a:r>
              <a:rPr kumimoji="0" lang="en-US" sz="1400" b="1" i="0" u="none" strike="noStrike" cap="none" normalizeH="0" baseline="0" dirty="0" smtClean="0">
                <a:ln>
                  <a:noFill/>
                </a:ln>
                <a:solidFill>
                  <a:schemeClr val="tx1"/>
                </a:solidFill>
                <a:effectLst/>
                <a:latin typeface="Times"/>
                <a:ea typeface="Times New Roman" pitchFamily="18" charset="0"/>
                <a:cs typeface="Times New Roman" pitchFamily="18" charset="0"/>
              </a:rPr>
              <a:t>.   Detail Design</a:t>
            </a:r>
            <a:r>
              <a:rPr kumimoji="0" lang="en-US" sz="1400" b="1" i="0" u="none" strike="noStrike" cap="none" normalizeH="0" dirty="0" smtClean="0">
                <a:ln>
                  <a:noFill/>
                </a:ln>
                <a:solidFill>
                  <a:schemeClr val="tx1"/>
                </a:solidFill>
                <a:effectLst/>
                <a:latin typeface="Times"/>
                <a:ea typeface="Times New Roman" pitchFamily="18" charset="0"/>
                <a:cs typeface="Times New Roman" pitchFamily="18" charset="0"/>
              </a:rPr>
              <a:t>                                                       </a:t>
            </a:r>
            <a:r>
              <a:rPr kumimoji="0" lang="en-US" sz="1400" b="1" i="0" u="none" strike="noStrike" cap="none" normalizeH="0" baseline="0" dirty="0" smtClean="0">
                <a:ln>
                  <a:noFill/>
                </a:ln>
                <a:solidFill>
                  <a:schemeClr val="tx1"/>
                </a:solidFill>
                <a:effectLst/>
                <a:latin typeface="Times"/>
                <a:ea typeface="Times New Roman" pitchFamily="18" charset="0"/>
                <a:cs typeface="Times New Roman" pitchFamily="18" charset="0"/>
              </a:rPr>
              <a:t>                        </a:t>
            </a:r>
            <a:r>
              <a:rPr kumimoji="0" lang="en-US" sz="1400" b="1" i="0" u="none" strike="noStrike" cap="none" normalizeH="0" baseline="0" dirty="0" smtClean="0">
                <a:ln>
                  <a:noFill/>
                </a:ln>
                <a:solidFill>
                  <a:schemeClr val="tx1"/>
                </a:solidFill>
                <a:effectLst/>
                <a:latin typeface="Times"/>
                <a:ea typeface="Times New Roman" pitchFamily="18" charset="0"/>
                <a:cs typeface="Times New Roman" pitchFamily="18" charset="0"/>
              </a:rPr>
              <a:t>               </a:t>
            </a:r>
            <a:r>
              <a:rPr kumimoji="0" lang="en-US" sz="1400" b="1" i="0" u="none" strike="noStrike" cap="none" normalizeH="0" baseline="0" dirty="0" smtClean="0">
                <a:ln>
                  <a:noFill/>
                </a:ln>
                <a:solidFill>
                  <a:schemeClr val="tx1"/>
                </a:solidFill>
                <a:effectLst/>
                <a:latin typeface="Times"/>
                <a:ea typeface="Times New Roman" pitchFamily="18" charset="0"/>
                <a:cs typeface="Times New Roman" pitchFamily="18" charset="0"/>
              </a:rPr>
              <a:t>6-7</a:t>
            </a:r>
          </a:p>
          <a:p>
            <a:pPr marL="342900" lvl="0" indent="-342900" algn="just" eaLnBrk="0" fontAlgn="base" hangingPunct="0">
              <a:spcBef>
                <a:spcPct val="0"/>
              </a:spcBef>
              <a:spcAft>
                <a:spcPct val="0"/>
              </a:spcAft>
              <a:tabLst>
                <a:tab pos="457200" algn="r"/>
                <a:tab pos="5943600" algn="r"/>
              </a:tabLst>
            </a:pPr>
            <a:endParaRPr lang="en-IN" sz="2000" b="1" dirty="0" smtClean="0">
              <a:latin typeface="Times"/>
            </a:endParaRPr>
          </a:p>
          <a:p>
            <a:pPr marL="342900" lvl="0" indent="-342900" algn="just" eaLnBrk="0" fontAlgn="base" hangingPunct="0">
              <a:spcBef>
                <a:spcPct val="0"/>
              </a:spcBef>
              <a:spcAft>
                <a:spcPct val="0"/>
              </a:spcAft>
              <a:tabLst>
                <a:tab pos="457200" algn="r"/>
                <a:tab pos="5943600" algn="r"/>
              </a:tabLst>
            </a:pPr>
            <a:r>
              <a:rPr lang="en-IN" sz="1400" b="1" dirty="0" smtClean="0">
                <a:latin typeface="Times"/>
              </a:rPr>
              <a:t>7.Implementation     </a:t>
            </a:r>
            <a:r>
              <a:rPr lang="en-IN" sz="2000" b="1" dirty="0" smtClean="0">
                <a:latin typeface="Times"/>
              </a:rPr>
              <a:t>                                                      </a:t>
            </a:r>
            <a:r>
              <a:rPr lang="en-IN" sz="2000" b="1" dirty="0" smtClean="0">
                <a:latin typeface="Times"/>
              </a:rPr>
              <a:t>        </a:t>
            </a:r>
            <a:r>
              <a:rPr lang="en-IN" sz="1400" b="1" dirty="0" smtClean="0">
                <a:latin typeface="Times"/>
              </a:rPr>
              <a:t>8-9</a:t>
            </a:r>
            <a:r>
              <a:rPr lang="en-IN" sz="2000" b="1" dirty="0" smtClean="0">
                <a:latin typeface="Times"/>
              </a:rPr>
              <a:t>          </a:t>
            </a:r>
            <a:endParaRPr lang="en-IN" sz="2000" b="1" dirty="0" smtClean="0">
              <a:latin typeface="Times"/>
            </a:endParaRPr>
          </a:p>
          <a:p>
            <a:pPr marL="342900" lvl="0" indent="-342900" algn="just" eaLnBrk="0" fontAlgn="base" hangingPunct="0">
              <a:spcBef>
                <a:spcPct val="0"/>
              </a:spcBef>
              <a:spcAft>
                <a:spcPct val="0"/>
              </a:spcAft>
              <a:buAutoNum type="arabicPeriod" startAt="7"/>
              <a:tabLst>
                <a:tab pos="457200" algn="r"/>
                <a:tab pos="5943600" algn="r"/>
              </a:tabLst>
            </a:pPr>
            <a:endParaRPr lang="en-IN" sz="2000" b="1" dirty="0" smtClean="0">
              <a:latin typeface="Times"/>
            </a:endParaRPr>
          </a:p>
          <a:p>
            <a:pPr marL="342900" indent="-342900" algn="just" eaLnBrk="0" fontAlgn="base" hangingPunct="0">
              <a:spcBef>
                <a:spcPct val="0"/>
              </a:spcBef>
              <a:spcAft>
                <a:spcPct val="0"/>
              </a:spcAft>
              <a:tabLst>
                <a:tab pos="457200" algn="r"/>
                <a:tab pos="5943600" algn="r"/>
              </a:tabLst>
            </a:pPr>
            <a:r>
              <a:rPr lang="en-IN" sz="1200" dirty="0" smtClean="0">
                <a:latin typeface="+mj-lt"/>
              </a:rPr>
              <a:t>7.1   Site structure design                                                                                                             </a:t>
            </a:r>
            <a:r>
              <a:rPr lang="en-IN" sz="1200" dirty="0" smtClean="0">
                <a:latin typeface="+mj-lt"/>
              </a:rPr>
              <a:t>       </a:t>
            </a:r>
            <a:r>
              <a:rPr lang="en-IN" sz="1200" dirty="0" smtClean="0">
                <a:latin typeface="+mj-lt"/>
              </a:rPr>
              <a:t>8</a:t>
            </a:r>
          </a:p>
          <a:p>
            <a:pPr marL="342900" indent="-342900" algn="just" eaLnBrk="0" fontAlgn="base" hangingPunct="0">
              <a:spcBef>
                <a:spcPct val="0"/>
              </a:spcBef>
              <a:spcAft>
                <a:spcPct val="0"/>
              </a:spcAft>
              <a:tabLst>
                <a:tab pos="457200" algn="r"/>
                <a:tab pos="5943600" algn="r"/>
              </a:tabLst>
            </a:pPr>
            <a:r>
              <a:rPr lang="en-IN" sz="1200" dirty="0" smtClean="0">
                <a:latin typeface="+mj-lt"/>
              </a:rPr>
              <a:t>7.2   Presentation design                                                                                                             </a:t>
            </a:r>
            <a:r>
              <a:rPr lang="en-IN" sz="1200" dirty="0" smtClean="0">
                <a:latin typeface="+mj-lt"/>
              </a:rPr>
              <a:t>        </a:t>
            </a:r>
            <a:r>
              <a:rPr lang="en-IN" sz="1200" dirty="0" smtClean="0">
                <a:latin typeface="+mj-lt"/>
              </a:rPr>
              <a:t>9</a:t>
            </a:r>
          </a:p>
          <a:p>
            <a:pPr marL="342900" indent="-342900" algn="just" eaLnBrk="0" fontAlgn="base" hangingPunct="0">
              <a:spcBef>
                <a:spcPct val="0"/>
              </a:spcBef>
              <a:spcAft>
                <a:spcPct val="0"/>
              </a:spcAft>
              <a:tabLst>
                <a:tab pos="457200" algn="r"/>
                <a:tab pos="5943600" algn="r"/>
              </a:tabLst>
            </a:pPr>
            <a:r>
              <a:rPr lang="en-IN" sz="1200" dirty="0" smtClean="0">
                <a:latin typeface="+mj-lt"/>
              </a:rPr>
              <a:t>7.3   Logical data design                                                                                                                 </a:t>
            </a:r>
            <a:r>
              <a:rPr lang="en-IN" sz="1200" dirty="0" smtClean="0">
                <a:latin typeface="+mj-lt"/>
              </a:rPr>
              <a:t>      </a:t>
            </a:r>
            <a:r>
              <a:rPr lang="en-IN" sz="1200" dirty="0" smtClean="0">
                <a:latin typeface="+mj-lt"/>
              </a:rPr>
              <a:t>9</a:t>
            </a:r>
          </a:p>
          <a:p>
            <a:pPr marL="342900" indent="-342900" algn="just" eaLnBrk="0" fontAlgn="base" hangingPunct="0">
              <a:spcBef>
                <a:spcPct val="0"/>
              </a:spcBef>
              <a:spcAft>
                <a:spcPct val="0"/>
              </a:spcAft>
              <a:tabLst>
                <a:tab pos="457200" algn="r"/>
                <a:tab pos="5943600" algn="r"/>
              </a:tabLst>
            </a:pPr>
            <a:endParaRPr lang="en-IN" dirty="0">
              <a:latin typeface="+mj-lt"/>
            </a:endParaRPr>
          </a:p>
          <a:p>
            <a:pPr marL="342900" indent="-342900" algn="just" eaLnBrk="0" fontAlgn="base" hangingPunct="0">
              <a:spcBef>
                <a:spcPct val="0"/>
              </a:spcBef>
              <a:spcAft>
                <a:spcPct val="0"/>
              </a:spcAft>
              <a:buAutoNum type="arabicPeriod" startAt="8"/>
              <a:tabLst>
                <a:tab pos="457200" algn="r"/>
                <a:tab pos="5943600" algn="r"/>
              </a:tabLst>
            </a:pPr>
            <a:r>
              <a:rPr lang="en-IN" sz="1400" b="1" dirty="0" smtClean="0">
                <a:latin typeface="Times"/>
              </a:rPr>
              <a:t>Testing                                                                                         </a:t>
            </a:r>
            <a:r>
              <a:rPr lang="en-IN" sz="1400" b="1" dirty="0" smtClean="0">
                <a:latin typeface="Times"/>
              </a:rPr>
              <a:t>               10</a:t>
            </a:r>
            <a:endParaRPr lang="en-IN" sz="1400" b="1" dirty="0" smtClean="0">
              <a:latin typeface="Times"/>
            </a:endParaRPr>
          </a:p>
          <a:p>
            <a:pPr marL="342900" indent="-342900" algn="just" eaLnBrk="0" fontAlgn="base" hangingPunct="0">
              <a:spcBef>
                <a:spcPct val="0"/>
              </a:spcBef>
              <a:spcAft>
                <a:spcPct val="0"/>
              </a:spcAft>
              <a:buAutoNum type="arabicPeriod" startAt="8"/>
              <a:tabLst>
                <a:tab pos="457200" algn="r"/>
                <a:tab pos="5943600" algn="r"/>
              </a:tabLst>
            </a:pPr>
            <a:endParaRPr lang="en-IN" sz="2000" b="1" dirty="0" smtClean="0">
              <a:latin typeface="+mj-lt"/>
            </a:endParaRPr>
          </a:p>
          <a:p>
            <a:pPr marL="342900" indent="-342900" algn="just" eaLnBrk="0" fontAlgn="base" hangingPunct="0">
              <a:spcBef>
                <a:spcPct val="0"/>
              </a:spcBef>
              <a:spcAft>
                <a:spcPct val="0"/>
              </a:spcAft>
              <a:buAutoNum type="arabicPeriod" startAt="8"/>
              <a:tabLst>
                <a:tab pos="457200" algn="r"/>
                <a:tab pos="5943600" algn="r"/>
              </a:tabLst>
            </a:pPr>
            <a:r>
              <a:rPr lang="en-IN" sz="1400" b="1" dirty="0" smtClean="0">
                <a:latin typeface="Times" pitchFamily="18" charset="0"/>
                <a:cs typeface="Times" pitchFamily="18" charset="0"/>
              </a:rPr>
              <a:t>Conclusion</a:t>
            </a:r>
            <a:r>
              <a:rPr lang="en-IN" sz="1400" b="1" dirty="0" smtClean="0">
                <a:latin typeface="+mj-lt"/>
              </a:rPr>
              <a:t> of the report                                                                           </a:t>
            </a:r>
            <a:r>
              <a:rPr lang="en-IN" sz="1400" b="1" dirty="0" smtClean="0">
                <a:latin typeface="+mj-lt"/>
              </a:rPr>
              <a:t>          </a:t>
            </a:r>
            <a:r>
              <a:rPr lang="en-IN" sz="1400" b="1" dirty="0" smtClean="0">
                <a:latin typeface="Times" pitchFamily="18" charset="0"/>
                <a:cs typeface="Times" pitchFamily="18" charset="0"/>
              </a:rPr>
              <a:t>11</a:t>
            </a:r>
          </a:p>
          <a:p>
            <a:pPr marL="342900" indent="-342900" algn="just" eaLnBrk="0" fontAlgn="base" hangingPunct="0">
              <a:spcBef>
                <a:spcPct val="0"/>
              </a:spcBef>
              <a:spcAft>
                <a:spcPct val="0"/>
              </a:spcAft>
              <a:tabLst>
                <a:tab pos="457200" algn="r"/>
                <a:tab pos="5943600" algn="r"/>
              </a:tabLst>
            </a:pPr>
            <a:endParaRPr lang="en-IN" dirty="0" smtClean="0">
              <a:latin typeface="Times"/>
            </a:endParaRPr>
          </a:p>
          <a:p>
            <a:pPr marL="342900" lvl="0" indent="-342900" algn="just" eaLnBrk="0" fontAlgn="base" hangingPunct="0">
              <a:spcBef>
                <a:spcPct val="0"/>
              </a:spcBef>
              <a:spcAft>
                <a:spcPct val="0"/>
              </a:spcAft>
              <a:tabLst>
                <a:tab pos="457200" algn="r"/>
                <a:tab pos="5943600" algn="r"/>
              </a:tabLst>
            </a:pP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71480" y="952472"/>
            <a:ext cx="5715040" cy="5693866"/>
          </a:xfrm>
          <a:prstGeom prst="rect">
            <a:avLst/>
          </a:prstGeom>
          <a:noFill/>
        </p:spPr>
        <p:txBody>
          <a:bodyPr wrap="square" rtlCol="0">
            <a:spAutoFit/>
          </a:bodyPr>
          <a:lstStyle/>
          <a:p>
            <a:r>
              <a:rPr lang="en-IN" sz="2000" dirty="0" smtClean="0"/>
              <a:t>                                    </a:t>
            </a:r>
            <a:r>
              <a:rPr lang="en-IN" sz="2800" b="1" dirty="0" smtClean="0"/>
              <a:t>ABSTRACT</a:t>
            </a:r>
          </a:p>
          <a:p>
            <a:endParaRPr lang="en-IN" b="1" dirty="0"/>
          </a:p>
          <a:p>
            <a:pPr algn="just"/>
            <a:r>
              <a:rPr lang="en-US" sz="1200" dirty="0"/>
              <a:t>With increasing demands and cheap prices of internet, it is now affordable by one and all and is now nearly in everyone’s hand.  Every Household today has either </a:t>
            </a:r>
            <a:r>
              <a:rPr lang="en-US" sz="1200" dirty="0" err="1"/>
              <a:t>smartphone</a:t>
            </a:r>
            <a:r>
              <a:rPr lang="en-US" sz="1200" dirty="0"/>
              <a:t> or PC or laptop</a:t>
            </a:r>
            <a:r>
              <a:rPr lang="en-US" sz="1200" dirty="0" smtClean="0"/>
              <a:t>. </a:t>
            </a:r>
            <a:r>
              <a:rPr lang="en-US" sz="1200" dirty="0"/>
              <a:t>In today’s competitive world when there is a lot of stress on a student for their studies. The primary thing that a student want is a well describe, well efficient and a systematic study material which can guide them to reach their goals</a:t>
            </a:r>
            <a:r>
              <a:rPr lang="en-US" sz="1200" dirty="0" smtClean="0"/>
              <a:t>. </a:t>
            </a:r>
            <a:r>
              <a:rPr lang="en-US" sz="1200" dirty="0" smtClean="0"/>
              <a:t>In order to solve the problem we have design a website which will take care of all the requirement of the student.</a:t>
            </a:r>
          </a:p>
          <a:p>
            <a:pPr algn="just"/>
            <a:endParaRPr lang="en-IN" dirty="0"/>
          </a:p>
          <a:p>
            <a:pPr algn="just"/>
            <a:r>
              <a:rPr lang="en-IN" sz="1200" dirty="0" smtClean="0"/>
              <a:t>Here we have tried to provide every </a:t>
            </a:r>
            <a:r>
              <a:rPr lang="en-IN" sz="1200" dirty="0" err="1" smtClean="0"/>
              <a:t>ncert</a:t>
            </a:r>
            <a:r>
              <a:rPr lang="en-IN" sz="1200" dirty="0" smtClean="0"/>
              <a:t> e-books to the students along with the download option. We also have design a separate web page which will contain a well described video lectures of each and every topic. This website will also test the knowledge of the student through test series.</a:t>
            </a:r>
          </a:p>
          <a:p>
            <a:pPr algn="just"/>
            <a:endParaRPr lang="en-IN" dirty="0"/>
          </a:p>
          <a:p>
            <a:pPr algn="just"/>
            <a:r>
              <a:rPr lang="en-IN" sz="1200" dirty="0" smtClean="0"/>
              <a:t>We have hosted the web page through XAMPP and have created and design  the web pages using HTML </a:t>
            </a:r>
            <a:r>
              <a:rPr lang="en-IN" sz="1200" dirty="0"/>
              <a:t>a</a:t>
            </a:r>
            <a:r>
              <a:rPr lang="en-IN" sz="1200" dirty="0" smtClean="0"/>
              <a:t>nd CSS respectively. In order to provide e-books to the student we have uploaded all the </a:t>
            </a:r>
            <a:r>
              <a:rPr lang="en-IN" sz="1200" dirty="0" err="1" smtClean="0"/>
              <a:t>ncert</a:t>
            </a:r>
            <a:r>
              <a:rPr lang="en-IN" sz="1200" dirty="0" smtClean="0"/>
              <a:t> books in the respective web page. We also have created a login signup system using database connectivity so that our </a:t>
            </a:r>
            <a:r>
              <a:rPr lang="en-IN" sz="1200" dirty="0"/>
              <a:t>r</a:t>
            </a:r>
            <a:r>
              <a:rPr lang="en-IN" sz="1200" dirty="0" smtClean="0"/>
              <a:t>egular user can enjoy more comforts. Java script is also been used for form validation process.</a:t>
            </a:r>
          </a:p>
          <a:p>
            <a:pPr algn="just"/>
            <a:endParaRPr lang="en-IN" sz="1200" dirty="0" smtClean="0"/>
          </a:p>
          <a:p>
            <a:pPr algn="just"/>
            <a:r>
              <a:rPr lang="en-IN" sz="1200" dirty="0" smtClean="0"/>
              <a:t>For checking the outcome of the knowledge gain by a </a:t>
            </a:r>
            <a:r>
              <a:rPr lang="en-IN" sz="1200" dirty="0" err="1" smtClean="0"/>
              <a:t>student,we</a:t>
            </a:r>
            <a:r>
              <a:rPr lang="en-IN" sz="1200" dirty="0" smtClean="0"/>
              <a:t> have </a:t>
            </a:r>
            <a:r>
              <a:rPr lang="en-IN" sz="1200" dirty="0" err="1" smtClean="0"/>
              <a:t>orgainise</a:t>
            </a:r>
            <a:r>
              <a:rPr lang="en-IN" sz="1200" dirty="0" smtClean="0"/>
              <a:t> a  </a:t>
            </a:r>
            <a:r>
              <a:rPr lang="en-IN" sz="1200" dirty="0" err="1" smtClean="0"/>
              <a:t>profer</a:t>
            </a:r>
            <a:r>
              <a:rPr lang="en-IN" sz="1200" dirty="0" smtClean="0"/>
              <a:t> test series for them with a user friendly interface.</a:t>
            </a:r>
          </a:p>
          <a:p>
            <a:pPr algn="just"/>
            <a:endParaRPr lang="en-IN" dirty="0"/>
          </a:p>
          <a:p>
            <a:pPr algn="just"/>
            <a:r>
              <a:rPr lang="en-IN" sz="1200" dirty="0" smtClean="0"/>
              <a:t>The main aim was to develop a web site, which will be user friendly and this report will show all those stages through which are project have gone through, in order to reach the goal. </a:t>
            </a:r>
            <a:endParaRPr lang="en-US" sz="1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00042" y="1023910"/>
            <a:ext cx="5715040" cy="6617196"/>
          </a:xfrm>
          <a:prstGeom prst="rect">
            <a:avLst/>
          </a:prstGeom>
          <a:noFill/>
        </p:spPr>
        <p:txBody>
          <a:bodyPr wrap="square" rtlCol="0">
            <a:spAutoFit/>
          </a:bodyPr>
          <a:lstStyle/>
          <a:p>
            <a:pPr marL="342900" indent="-342900" algn="just">
              <a:buAutoNum type="arabicPeriod"/>
            </a:pPr>
            <a:r>
              <a:rPr lang="en-US" sz="2400" b="1" dirty="0" smtClean="0"/>
              <a:t>Introduction</a:t>
            </a:r>
          </a:p>
          <a:p>
            <a:pPr marL="342900" indent="-342900" algn="just"/>
            <a:endParaRPr lang="en-US" b="1" dirty="0" smtClean="0"/>
          </a:p>
          <a:p>
            <a:pPr algn="just"/>
            <a:r>
              <a:rPr lang="en-IN" sz="1600" b="1" dirty="0" smtClean="0"/>
              <a:t>1.1 </a:t>
            </a:r>
            <a:r>
              <a:rPr lang="x-none" sz="1600" b="1" smtClean="0"/>
              <a:t>Purpose </a:t>
            </a:r>
            <a:endParaRPr lang="en-US" sz="1600" b="1" dirty="0" smtClean="0"/>
          </a:p>
          <a:p>
            <a:pPr algn="just"/>
            <a:endParaRPr lang="en-US" b="1" dirty="0" smtClean="0"/>
          </a:p>
          <a:p>
            <a:pPr algn="just"/>
            <a:r>
              <a:rPr lang="en-US" sz="1200" dirty="0" smtClean="0"/>
              <a:t>The software described in this document is the https://www.toppersplanet.com/ website and associated support pages. This document seeks to provide the Software Requirements Specifications for the educational Website. The purpose of this document is to record the requirements for the design and development of educational Website. This web site was created on sep 2019.There may be a need for future updates of the website.</a:t>
            </a:r>
            <a:r>
              <a:rPr lang="en-US" sz="1200" i="1" dirty="0" smtClean="0"/>
              <a:t> </a:t>
            </a:r>
            <a:r>
              <a:rPr lang="en-US" sz="1200" dirty="0" smtClean="0"/>
              <a:t>The document reflects the current requirements of the project as understood by the project team. This document presents an initial description of the various functionalities and services provided by the software. The document will also serve the basis for acceptance testing by the user.</a:t>
            </a:r>
          </a:p>
          <a:p>
            <a:pPr algn="just"/>
            <a:endParaRPr lang="en-US" i="1" dirty="0" smtClean="0"/>
          </a:p>
          <a:p>
            <a:pPr algn="just"/>
            <a:r>
              <a:rPr lang="en-US" sz="1200" dirty="0" smtClean="0"/>
              <a:t>The scope of the website is not only limited to attracting and encouraging senior secondary students to take coursework at this website. But it also aims to provide information about the site keeping in mind that the person visiting this website wants a full knowledge of the website.</a:t>
            </a:r>
          </a:p>
          <a:p>
            <a:pPr algn="just"/>
            <a:endParaRPr lang="en-US" i="1" dirty="0" smtClean="0"/>
          </a:p>
          <a:p>
            <a:pPr algn="just"/>
            <a:r>
              <a:rPr lang="en-IN" sz="1600" b="1" dirty="0" smtClean="0"/>
              <a:t>1.2 </a:t>
            </a:r>
            <a:r>
              <a:rPr lang="x-none" sz="1600" b="1" smtClean="0"/>
              <a:t>Document Conventions</a:t>
            </a:r>
            <a:endParaRPr lang="en-US" sz="1600" b="1" dirty="0" smtClean="0"/>
          </a:p>
          <a:p>
            <a:pPr algn="just"/>
            <a:endParaRPr lang="en-US" b="1" dirty="0" smtClean="0"/>
          </a:p>
          <a:p>
            <a:pPr algn="just"/>
            <a:r>
              <a:rPr lang="en-US" sz="1200" dirty="0" smtClean="0"/>
              <a:t>There are no standard document requirements for this document.</a:t>
            </a:r>
          </a:p>
          <a:p>
            <a:pPr algn="just"/>
            <a:endParaRPr lang="en-US" i="1" dirty="0" smtClean="0"/>
          </a:p>
          <a:p>
            <a:pPr algn="just"/>
            <a:r>
              <a:rPr lang="en-IN" sz="1600" b="1" dirty="0" smtClean="0"/>
              <a:t>1.3 </a:t>
            </a:r>
            <a:r>
              <a:rPr lang="x-none" sz="1600" b="1" smtClean="0"/>
              <a:t>Intended Audience and Reading Suggestions</a:t>
            </a:r>
            <a:endParaRPr lang="en-IN" sz="1600" b="1" dirty="0" smtClean="0"/>
          </a:p>
          <a:p>
            <a:pPr algn="just"/>
            <a:endParaRPr lang="en-US" sz="1600" b="1" dirty="0" smtClean="0"/>
          </a:p>
          <a:p>
            <a:pPr algn="just"/>
            <a:r>
              <a:rPr lang="en-US" sz="1200" dirty="0" smtClean="0"/>
              <a:t>Primary readers of this document are the web designers contributing to and testing of the college website.</a:t>
            </a:r>
            <a:endParaRPr lang="en-US" sz="1200" i="1" dirty="0" smtClean="0"/>
          </a:p>
          <a:p>
            <a:pPr algn="just"/>
            <a:endParaRPr lang="en-US" sz="1200" i="1" dirty="0" smtClean="0"/>
          </a:p>
          <a:p>
            <a:pPr algn="just"/>
            <a:r>
              <a:rPr lang="en-US" sz="1200" dirty="0" smtClean="0"/>
              <a:t>The remaining sections of this SRS describe the functional requirements for educational site.</a:t>
            </a:r>
            <a:endParaRPr lang="en-US" sz="1200" i="1" dirty="0" smtClean="0"/>
          </a:p>
        </p:txBody>
      </p:sp>
      <p:sp>
        <p:nvSpPr>
          <p:cNvPr id="4" name="Slide Number Placeholder 3"/>
          <p:cNvSpPr>
            <a:spLocks noGrp="1"/>
          </p:cNvSpPr>
          <p:nvPr>
            <p:ph type="sldNum" sz="quarter" idx="12"/>
          </p:nvPr>
        </p:nvSpPr>
        <p:spPr/>
        <p:txBody>
          <a:bodyPr/>
          <a:lstStyle/>
          <a:p>
            <a:r>
              <a:rPr lang="en-US" dirty="0" smtClean="0"/>
              <a:t>1</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00042" y="666720"/>
            <a:ext cx="5572164" cy="6063198"/>
          </a:xfrm>
          <a:prstGeom prst="rect">
            <a:avLst/>
          </a:prstGeom>
        </p:spPr>
        <p:txBody>
          <a:bodyPr wrap="square">
            <a:spAutoFit/>
          </a:bodyPr>
          <a:lstStyle/>
          <a:p>
            <a:pPr algn="just"/>
            <a:r>
              <a:rPr lang="en-IN" sz="1600" b="1" dirty="0" smtClean="0"/>
              <a:t>1.4 </a:t>
            </a:r>
            <a:r>
              <a:rPr lang="x-none" sz="1600" b="1" smtClean="0"/>
              <a:t>Project Scope</a:t>
            </a:r>
            <a:endParaRPr lang="en-US" sz="1600" b="1" dirty="0" smtClean="0"/>
          </a:p>
          <a:p>
            <a:pPr algn="just"/>
            <a:endParaRPr lang="en-US" b="1" dirty="0" smtClean="0"/>
          </a:p>
          <a:p>
            <a:pPr algn="just"/>
            <a:r>
              <a:rPr lang="en-US" sz="1200" dirty="0" smtClean="0"/>
              <a:t>The scope of the website is to provide a high school teen friendly set of web pages that are easy to navigate and at the same time provides sufficient depth and information about different topics.</a:t>
            </a:r>
            <a:endParaRPr lang="en-US" sz="1200" i="1" dirty="0" smtClean="0"/>
          </a:p>
          <a:p>
            <a:pPr algn="just"/>
            <a:r>
              <a:rPr lang="en-US" dirty="0" smtClean="0"/>
              <a:t> </a:t>
            </a:r>
            <a:endParaRPr lang="en-US" i="1" dirty="0" smtClean="0"/>
          </a:p>
          <a:p>
            <a:pPr algn="just"/>
            <a:r>
              <a:rPr lang="en-US" dirty="0" smtClean="0"/>
              <a:t> </a:t>
            </a:r>
            <a:r>
              <a:rPr lang="en-US" b="1" dirty="0" smtClean="0"/>
              <a:t>Potential groups of viewers exist:</a:t>
            </a:r>
          </a:p>
          <a:p>
            <a:pPr algn="just"/>
            <a:endParaRPr lang="en-US" i="1" dirty="0" smtClean="0"/>
          </a:p>
          <a:p>
            <a:pPr lvl="0" algn="just"/>
            <a:r>
              <a:rPr lang="en-US" sz="1200" dirty="0" smtClean="0"/>
              <a:t>1) Students who are preparing for board exams for class 11 &amp;12.</a:t>
            </a:r>
          </a:p>
          <a:p>
            <a:pPr lvl="0" algn="just"/>
            <a:endParaRPr lang="en-US" i="1" dirty="0" smtClean="0"/>
          </a:p>
          <a:p>
            <a:pPr lvl="0" algn="just"/>
            <a:r>
              <a:rPr lang="en-US" sz="1200" dirty="0" smtClean="0"/>
              <a:t>2) Students who are aspiring to give competitive exams like </a:t>
            </a:r>
            <a:r>
              <a:rPr lang="en-US" sz="1200" dirty="0" err="1" smtClean="0"/>
              <a:t>Jee</a:t>
            </a:r>
            <a:r>
              <a:rPr lang="en-US" sz="1200" dirty="0" smtClean="0"/>
              <a:t>                                             Mains ,  </a:t>
            </a:r>
            <a:r>
              <a:rPr lang="en-US" sz="1200" dirty="0" err="1" smtClean="0"/>
              <a:t>Jee</a:t>
            </a:r>
            <a:r>
              <a:rPr lang="en-US" sz="1200" dirty="0" smtClean="0"/>
              <a:t>  Advance etc.</a:t>
            </a:r>
            <a:endParaRPr lang="en-US" sz="1200" i="1" dirty="0" smtClean="0"/>
          </a:p>
          <a:p>
            <a:pPr algn="just"/>
            <a:r>
              <a:rPr lang="en-US" sz="1200" dirty="0" smtClean="0"/>
              <a:t> </a:t>
            </a:r>
            <a:endParaRPr lang="en-US" sz="1200" i="1" dirty="0" smtClean="0"/>
          </a:p>
          <a:p>
            <a:pPr algn="just"/>
            <a:r>
              <a:rPr lang="en-US" sz="1200" dirty="0" smtClean="0"/>
              <a:t>The goal of website is to encourage more students to use this site.</a:t>
            </a:r>
          </a:p>
          <a:p>
            <a:pPr algn="just"/>
            <a:endParaRPr lang="en-US" sz="1200" i="1" dirty="0" smtClean="0"/>
          </a:p>
          <a:p>
            <a:pPr algn="just"/>
            <a:r>
              <a:rPr lang="en-US" sz="1200" dirty="0" smtClean="0"/>
              <a:t>Maintaining a teen friendly site is deemed of highest importance in order to hold student attention and guide the viewer to information that will lead to a bright future of the students.</a:t>
            </a:r>
            <a:endParaRPr lang="en-US" sz="1200" i="1" dirty="0" smtClean="0"/>
          </a:p>
          <a:p>
            <a:pPr algn="just"/>
            <a:r>
              <a:rPr lang="en-US" sz="1200" dirty="0" smtClean="0"/>
              <a:t> </a:t>
            </a:r>
            <a:endParaRPr lang="en-US" sz="1200" i="1" dirty="0" smtClean="0"/>
          </a:p>
          <a:p>
            <a:pPr algn="just"/>
            <a:r>
              <a:rPr lang="en-US" sz="1200" dirty="0" smtClean="0"/>
              <a:t>Benefits for using the site should include:</a:t>
            </a:r>
          </a:p>
          <a:p>
            <a:pPr algn="just"/>
            <a:endParaRPr lang="en-US" sz="1200" i="1" dirty="0" smtClean="0"/>
          </a:p>
          <a:p>
            <a:pPr marL="342900" lvl="0" indent="-342900" algn="just">
              <a:buFont typeface="Arial" pitchFamily="34" charset="0"/>
              <a:buChar char="•"/>
            </a:pPr>
            <a:r>
              <a:rPr lang="en-US" sz="1200" dirty="0" smtClean="0"/>
              <a:t>Well described video lectures of different topics by the best faculties of different subjects.   </a:t>
            </a:r>
          </a:p>
          <a:p>
            <a:pPr marL="342900" lvl="0" indent="-342900" algn="just">
              <a:buFont typeface="Arial" pitchFamily="34" charset="0"/>
              <a:buChar char="•"/>
            </a:pPr>
            <a:endParaRPr lang="en-US" sz="1200" i="1" dirty="0" smtClean="0"/>
          </a:p>
          <a:p>
            <a:pPr marL="342900" lvl="0" indent="-342900" algn="just">
              <a:buFont typeface="Arial" pitchFamily="34" charset="0"/>
              <a:buChar char="•"/>
            </a:pPr>
            <a:r>
              <a:rPr lang="en-US" sz="1200" dirty="0" err="1" smtClean="0"/>
              <a:t>Ncert</a:t>
            </a:r>
            <a:r>
              <a:rPr lang="en-US" sz="1200" dirty="0" smtClean="0"/>
              <a:t> books along with solution are available for students.</a:t>
            </a:r>
          </a:p>
          <a:p>
            <a:pPr marL="342900" lvl="0" indent="-342900" algn="just"/>
            <a:endParaRPr lang="en-US" sz="1200" i="1" dirty="0" smtClean="0"/>
          </a:p>
          <a:p>
            <a:pPr lvl="0" algn="just">
              <a:buFont typeface="Arial" pitchFamily="34" charset="0"/>
              <a:buChar char="•"/>
            </a:pPr>
            <a:r>
              <a:rPr lang="en-US" sz="1200" dirty="0" smtClean="0"/>
              <a:t>     To test the knowledge and to see the outcomes test series</a:t>
            </a:r>
          </a:p>
          <a:p>
            <a:pPr lvl="0" algn="just"/>
            <a:r>
              <a:rPr lang="en-US" sz="1200" dirty="0" smtClean="0"/>
              <a:t>       are being provided to the students.</a:t>
            </a:r>
            <a:endParaRPr lang="en-US" sz="1200" i="1" dirty="0" smtClean="0"/>
          </a:p>
          <a:p>
            <a:pPr algn="just"/>
            <a:endParaRPr lang="en-US" dirty="0"/>
          </a:p>
        </p:txBody>
      </p:sp>
      <p:sp>
        <p:nvSpPr>
          <p:cNvPr id="4" name="Slide Number Placeholder 3"/>
          <p:cNvSpPr>
            <a:spLocks noGrp="1"/>
          </p:cNvSpPr>
          <p:nvPr>
            <p:ph type="sldNum" sz="quarter" idx="12"/>
          </p:nvPr>
        </p:nvSpPr>
        <p:spPr/>
        <p:txBody>
          <a:bodyPr/>
          <a:lstStyle/>
          <a:p>
            <a:r>
              <a:rPr lang="en-US" dirty="0" smtClean="0"/>
              <a:t>2</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14290" y="1595414"/>
            <a:ext cx="5857916" cy="369332"/>
          </a:xfrm>
          <a:prstGeom prst="rect">
            <a:avLst/>
          </a:prstGeom>
          <a:noFill/>
        </p:spPr>
        <p:txBody>
          <a:bodyPr wrap="square" rtlCol="0">
            <a:spAutoFit/>
          </a:bodyPr>
          <a:lstStyle/>
          <a:p>
            <a:endParaRPr lang="en-US" dirty="0"/>
          </a:p>
        </p:txBody>
      </p:sp>
      <p:sp>
        <p:nvSpPr>
          <p:cNvPr id="4" name="TextBox 3"/>
          <p:cNvSpPr txBox="1"/>
          <p:nvPr/>
        </p:nvSpPr>
        <p:spPr>
          <a:xfrm>
            <a:off x="260648" y="488504"/>
            <a:ext cx="6264696" cy="5755422"/>
          </a:xfrm>
          <a:prstGeom prst="rect">
            <a:avLst/>
          </a:prstGeom>
          <a:noFill/>
        </p:spPr>
        <p:txBody>
          <a:bodyPr wrap="square" rtlCol="0">
            <a:spAutoFit/>
          </a:bodyPr>
          <a:lstStyle/>
          <a:p>
            <a:pPr marL="0" lvl="1" algn="just"/>
            <a:r>
              <a:rPr lang="en-IN" sz="1600" b="1" dirty="0" smtClean="0"/>
              <a:t>1.5  </a:t>
            </a:r>
            <a:r>
              <a:rPr lang="x-none" sz="1600" b="1" smtClean="0"/>
              <a:t>References</a:t>
            </a:r>
            <a:endParaRPr lang="en-US" sz="1600" b="1" dirty="0" smtClean="0"/>
          </a:p>
          <a:p>
            <a:pPr marL="0" lvl="1" algn="just"/>
            <a:r>
              <a:rPr lang="en-US" sz="2000" b="1" dirty="0" smtClean="0"/>
              <a:t>         </a:t>
            </a:r>
            <a:r>
              <a:rPr lang="en-US" sz="1200" dirty="0" smtClean="0"/>
              <a:t>None</a:t>
            </a:r>
          </a:p>
          <a:p>
            <a:pPr algn="just"/>
            <a:endParaRPr lang="en-US" sz="1600" b="1" dirty="0" smtClean="0"/>
          </a:p>
          <a:p>
            <a:pPr algn="just"/>
            <a:r>
              <a:rPr lang="en-US" sz="1600" b="1" dirty="0" smtClean="0"/>
              <a:t>2.   Background studies</a:t>
            </a:r>
          </a:p>
          <a:p>
            <a:pPr marL="342900" indent="-342900" algn="just"/>
            <a:endParaRPr lang="en-US" sz="1600" b="1" dirty="0" smtClean="0"/>
          </a:p>
          <a:p>
            <a:pPr algn="just"/>
            <a:r>
              <a:rPr lang="en-US" sz="1600" b="1" dirty="0" smtClean="0"/>
              <a:t>2.1 </a:t>
            </a:r>
            <a:r>
              <a:rPr lang="x-none" sz="1600" b="1" smtClean="0"/>
              <a:t>Product Perspective.</a:t>
            </a:r>
            <a:endParaRPr lang="en-US" sz="1600" b="1" dirty="0" smtClean="0"/>
          </a:p>
          <a:p>
            <a:pPr algn="just"/>
            <a:endParaRPr lang="en-US" sz="1600" b="1" dirty="0" smtClean="0"/>
          </a:p>
          <a:p>
            <a:pPr algn="just"/>
            <a:r>
              <a:rPr lang="en-US" sz="1200" dirty="0" smtClean="0"/>
              <a:t>Website is aimed toward students who have completed their class 10 and are looking for guidance to overcome challenges that will come in their way in coming 2 years.</a:t>
            </a:r>
            <a:endParaRPr lang="en-US" sz="1200" i="1" dirty="0" smtClean="0"/>
          </a:p>
          <a:p>
            <a:pPr algn="just"/>
            <a:r>
              <a:rPr lang="en-US" sz="1200" dirty="0" smtClean="0"/>
              <a:t> </a:t>
            </a:r>
            <a:endParaRPr lang="en-US" sz="1200" i="1" dirty="0" smtClean="0"/>
          </a:p>
          <a:p>
            <a:pPr algn="just"/>
            <a:r>
              <a:rPr lang="en-US" sz="1200" dirty="0" smtClean="0"/>
              <a:t>Website should be user-friendly, ‘quick to learn’ for the above purpose.</a:t>
            </a:r>
          </a:p>
          <a:p>
            <a:pPr algn="just"/>
            <a:endParaRPr lang="en-US" i="1" dirty="0" smtClean="0"/>
          </a:p>
          <a:p>
            <a:pPr algn="just"/>
            <a:r>
              <a:rPr lang="en-US" sz="1600" b="1" dirty="0" smtClean="0"/>
              <a:t>2.2 </a:t>
            </a:r>
            <a:r>
              <a:rPr lang="x-none" sz="1600" b="1" smtClean="0"/>
              <a:t>Product Features</a:t>
            </a:r>
            <a:endParaRPr lang="en-US" sz="1600" b="1" dirty="0" smtClean="0"/>
          </a:p>
          <a:p>
            <a:pPr algn="just"/>
            <a:endParaRPr lang="en-US" b="1" dirty="0" smtClean="0"/>
          </a:p>
          <a:p>
            <a:pPr algn="just"/>
            <a:r>
              <a:rPr lang="en-US" sz="1400" dirty="0" smtClean="0"/>
              <a:t>Major features of the website include the following pages/subsections:</a:t>
            </a:r>
            <a:endParaRPr lang="en-US" sz="1400" i="1" dirty="0" smtClean="0"/>
          </a:p>
          <a:p>
            <a:pPr algn="just"/>
            <a:r>
              <a:rPr lang="en-US" dirty="0" smtClean="0"/>
              <a:t> </a:t>
            </a:r>
            <a:endParaRPr lang="en-US" i="1" dirty="0" smtClean="0"/>
          </a:p>
          <a:p>
            <a:pPr marL="166688" lvl="0" algn="just">
              <a:buFont typeface="Arial" pitchFamily="34" charset="0"/>
              <a:buChar char="•"/>
            </a:pPr>
            <a:r>
              <a:rPr lang="en-US" dirty="0" smtClean="0"/>
              <a:t> </a:t>
            </a:r>
            <a:r>
              <a:rPr lang="en-US" sz="1200" b="1" dirty="0" smtClean="0"/>
              <a:t>Download: </a:t>
            </a:r>
            <a:r>
              <a:rPr lang="en-US" sz="1200" dirty="0" smtClean="0"/>
              <a:t>Any e-books can be downloaded by student free  of cost.</a:t>
            </a:r>
            <a:endParaRPr lang="en-US" sz="1200" i="1" dirty="0" smtClean="0"/>
          </a:p>
          <a:p>
            <a:pPr marL="166688" algn="just"/>
            <a:r>
              <a:rPr lang="en-US" dirty="0" smtClean="0"/>
              <a:t> </a:t>
            </a:r>
            <a:endParaRPr lang="en-US" b="1" i="1" dirty="0" smtClean="0"/>
          </a:p>
          <a:p>
            <a:pPr marL="166688" lvl="0" algn="just">
              <a:buFont typeface="Arial" pitchFamily="34" charset="0"/>
              <a:buChar char="•"/>
            </a:pPr>
            <a:r>
              <a:rPr lang="en-US" sz="1200" b="1" dirty="0" smtClean="0"/>
              <a:t> Video lectures: </a:t>
            </a:r>
            <a:r>
              <a:rPr lang="en-US" sz="1200" dirty="0" smtClean="0"/>
              <a:t>Proper video lectures are available for the students  for each and every topic. </a:t>
            </a:r>
            <a:endParaRPr lang="en-US" sz="1200" i="1" dirty="0" smtClean="0"/>
          </a:p>
          <a:p>
            <a:pPr marL="166688" algn="just"/>
            <a:r>
              <a:rPr lang="en-US" dirty="0" smtClean="0"/>
              <a:t> </a:t>
            </a:r>
          </a:p>
          <a:p>
            <a:pPr marL="166688" algn="just">
              <a:buFont typeface="Arial" pitchFamily="34" charset="0"/>
              <a:buChar char="•"/>
            </a:pPr>
            <a:r>
              <a:rPr lang="en-US" sz="1200" dirty="0" smtClean="0"/>
              <a:t> </a:t>
            </a:r>
            <a:r>
              <a:rPr lang="en-US" sz="1200" b="1" dirty="0" smtClean="0"/>
              <a:t>Test series</a:t>
            </a:r>
            <a:r>
              <a:rPr lang="en-US" dirty="0" smtClean="0"/>
              <a:t>: </a:t>
            </a:r>
            <a:r>
              <a:rPr lang="en-US" sz="1200" dirty="0" smtClean="0"/>
              <a:t>In order to test themselves , a student can join a  test series which will contain best questions covering every topic.</a:t>
            </a:r>
            <a:endParaRPr lang="en-US" sz="1200" i="1" dirty="0" smtClean="0"/>
          </a:p>
          <a:p>
            <a:pPr algn="just"/>
            <a:r>
              <a:rPr lang="en-US" dirty="0" smtClean="0"/>
              <a:t> </a:t>
            </a:r>
            <a:endParaRPr lang="en-US" i="1" dirty="0" smtClean="0"/>
          </a:p>
        </p:txBody>
      </p:sp>
      <p:sp>
        <p:nvSpPr>
          <p:cNvPr id="6" name="Slide Number Placeholder 5"/>
          <p:cNvSpPr>
            <a:spLocks noGrp="1"/>
          </p:cNvSpPr>
          <p:nvPr>
            <p:ph type="sldNum" sz="quarter" idx="12"/>
          </p:nvPr>
        </p:nvSpPr>
        <p:spPr/>
        <p:txBody>
          <a:bodyPr/>
          <a:lstStyle/>
          <a:p>
            <a:r>
              <a:rPr lang="en-US" dirty="0" smtClean="0"/>
              <a:t>3</a:t>
            </a: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C8FDE054-F2E9-4320-86BF-0B9EA88CB8FB}" type="slidenum">
              <a:rPr lang="en-US" smtClean="0"/>
              <a:pPr/>
              <a:t>9</a:t>
            </a:fld>
            <a:endParaRPr lang="en-US"/>
          </a:p>
        </p:txBody>
      </p:sp>
      <p:sp>
        <p:nvSpPr>
          <p:cNvPr id="5" name="TextBox 4"/>
          <p:cNvSpPr txBox="1"/>
          <p:nvPr/>
        </p:nvSpPr>
        <p:spPr>
          <a:xfrm>
            <a:off x="260648" y="200472"/>
            <a:ext cx="6336704" cy="8371523"/>
          </a:xfrm>
          <a:prstGeom prst="rect">
            <a:avLst/>
          </a:prstGeom>
          <a:noFill/>
        </p:spPr>
        <p:txBody>
          <a:bodyPr wrap="square" rtlCol="0">
            <a:spAutoFit/>
          </a:bodyPr>
          <a:lstStyle/>
          <a:p>
            <a:pPr algn="just"/>
            <a:r>
              <a:rPr lang="en-US" sz="1600" b="1" dirty="0" smtClean="0"/>
              <a:t>2.3 </a:t>
            </a:r>
            <a:r>
              <a:rPr lang="x-none" sz="1600" b="1" smtClean="0"/>
              <a:t>User Classes and Characteristics</a:t>
            </a:r>
            <a:endParaRPr lang="en-IN" sz="1600" b="1" dirty="0" smtClean="0"/>
          </a:p>
          <a:p>
            <a:pPr algn="just"/>
            <a:endParaRPr lang="en-US" sz="1400" b="1" dirty="0" smtClean="0"/>
          </a:p>
          <a:p>
            <a:pPr algn="just"/>
            <a:r>
              <a:rPr lang="en-US" sz="1400" dirty="0" smtClean="0"/>
              <a:t>There are mainly two types of user:</a:t>
            </a:r>
          </a:p>
          <a:p>
            <a:pPr algn="just"/>
            <a:endParaRPr lang="en-US" sz="1200" i="1" dirty="0" smtClean="0"/>
          </a:p>
          <a:p>
            <a:pPr algn="just"/>
            <a:r>
              <a:rPr lang="en-US" sz="1200" dirty="0" smtClean="0"/>
              <a:t>1. Typical School students that are interested in scoring good in board</a:t>
            </a:r>
            <a:r>
              <a:rPr lang="en-US" sz="1200" i="1" dirty="0" smtClean="0"/>
              <a:t> </a:t>
            </a:r>
            <a:r>
              <a:rPr lang="en-US" sz="1200" dirty="0" smtClean="0"/>
              <a:t>exams.</a:t>
            </a:r>
            <a:endParaRPr lang="en-US" sz="1200" i="1" dirty="0" smtClean="0"/>
          </a:p>
          <a:p>
            <a:pPr algn="just"/>
            <a:r>
              <a:rPr lang="en-US" sz="1200" dirty="0" smtClean="0"/>
              <a:t> </a:t>
            </a:r>
            <a:endParaRPr lang="en-US" sz="1200" i="1" dirty="0" smtClean="0"/>
          </a:p>
          <a:p>
            <a:pPr lvl="0" algn="just"/>
            <a:r>
              <a:rPr lang="en-US" sz="1200" dirty="0" smtClean="0"/>
              <a:t>2.  Students who are focusing more on competitive exams.</a:t>
            </a:r>
            <a:endParaRPr lang="en-US" sz="1200" i="1" dirty="0" smtClean="0"/>
          </a:p>
          <a:p>
            <a:pPr algn="just"/>
            <a:r>
              <a:rPr lang="en-US" dirty="0" smtClean="0"/>
              <a:t> </a:t>
            </a:r>
            <a:endParaRPr lang="en-US" i="1" dirty="0" smtClean="0"/>
          </a:p>
          <a:p>
            <a:pPr algn="just"/>
            <a:r>
              <a:rPr lang="en-US" sz="1400" b="1" dirty="0" smtClean="0"/>
              <a:t>2.4  </a:t>
            </a:r>
            <a:r>
              <a:rPr lang="x-none" sz="1400" b="1" smtClean="0"/>
              <a:t>Operating Environment</a:t>
            </a:r>
            <a:endParaRPr lang="en-IN" sz="1400" b="1" dirty="0" smtClean="0"/>
          </a:p>
          <a:p>
            <a:pPr algn="just"/>
            <a:endParaRPr lang="en-US" sz="1400" b="1" dirty="0" smtClean="0"/>
          </a:p>
          <a:p>
            <a:pPr algn="just"/>
            <a:r>
              <a:rPr lang="en-US" sz="1200" dirty="0" smtClean="0"/>
              <a:t>The site runs on college servers</a:t>
            </a:r>
          </a:p>
          <a:p>
            <a:pPr algn="just"/>
            <a:endParaRPr lang="en-US" sz="1600" i="1" dirty="0" smtClean="0"/>
          </a:p>
          <a:p>
            <a:pPr algn="just"/>
            <a:r>
              <a:rPr lang="en-US" sz="1600" b="1" dirty="0" smtClean="0"/>
              <a:t>2.5  </a:t>
            </a:r>
            <a:r>
              <a:rPr lang="x-none" sz="1600" b="1" smtClean="0"/>
              <a:t>Design and Implementation Constraints</a:t>
            </a:r>
            <a:endParaRPr lang="en-IN" sz="1600" b="1" dirty="0" smtClean="0"/>
          </a:p>
          <a:p>
            <a:pPr algn="just"/>
            <a:endParaRPr lang="en-US" sz="1600" b="1" dirty="0" smtClean="0"/>
          </a:p>
          <a:p>
            <a:pPr algn="just"/>
            <a:r>
              <a:rPr lang="en-US" sz="1200" dirty="0" smtClean="0"/>
              <a:t>There are no Design and Implementation Constraints</a:t>
            </a:r>
          </a:p>
          <a:p>
            <a:pPr algn="just"/>
            <a:endParaRPr lang="en-US" dirty="0" smtClean="0"/>
          </a:p>
          <a:p>
            <a:pPr marL="0" lvl="1" algn="just" fontAlgn="base">
              <a:spcBef>
                <a:spcPct val="0"/>
              </a:spcBef>
              <a:spcAft>
                <a:spcPct val="0"/>
              </a:spcAft>
            </a:pPr>
            <a:r>
              <a:rPr lang="en-US" sz="1600" b="1" dirty="0" smtClean="0" bmk="_Toc26969067">
                <a:cs typeface="Times New Roman" pitchFamily="18" charset="0"/>
              </a:rPr>
              <a:t>2.6  User Documentation</a:t>
            </a:r>
          </a:p>
          <a:p>
            <a:pPr marL="0" lvl="1" algn="just" fontAlgn="base">
              <a:spcBef>
                <a:spcPct val="0"/>
              </a:spcBef>
              <a:spcAft>
                <a:spcPct val="0"/>
              </a:spcAft>
            </a:pPr>
            <a:endParaRPr lang="en-US" b="1" dirty="0" smtClean="0" bmk="">
              <a:cs typeface="Times New Roman" pitchFamily="18" charset="0"/>
            </a:endParaRPr>
          </a:p>
          <a:p>
            <a:pPr lvl="0" algn="just" eaLnBrk="0" fontAlgn="base" hangingPunct="0">
              <a:spcBef>
                <a:spcPct val="0"/>
              </a:spcBef>
              <a:spcAft>
                <a:spcPct val="0"/>
              </a:spcAft>
            </a:pPr>
            <a:r>
              <a:rPr lang="en-US" sz="1200" dirty="0" smtClean="0" bmk="">
                <a:ea typeface="Times New Roman" pitchFamily="18" charset="0"/>
                <a:cs typeface="Times New Roman" pitchFamily="18" charset="0"/>
              </a:rPr>
              <a:t>There are no user documents.</a:t>
            </a:r>
          </a:p>
          <a:p>
            <a:pPr lvl="0" algn="just" eaLnBrk="0" fontAlgn="base" hangingPunct="0">
              <a:spcBef>
                <a:spcPct val="0"/>
              </a:spcBef>
              <a:spcAft>
                <a:spcPct val="0"/>
              </a:spcAft>
            </a:pPr>
            <a:endParaRPr lang="en-US" b="1" dirty="0" smtClean="0" bmk="">
              <a:cs typeface="Times New Roman" pitchFamily="18" charset="0"/>
            </a:endParaRPr>
          </a:p>
          <a:p>
            <a:pPr marL="0" lvl="1" algn="just" eaLnBrk="0" fontAlgn="base" hangingPunct="0">
              <a:spcBef>
                <a:spcPct val="0"/>
              </a:spcBef>
              <a:spcAft>
                <a:spcPct val="0"/>
              </a:spcAft>
            </a:pPr>
            <a:r>
              <a:rPr lang="en-US" sz="1600" b="1" dirty="0" smtClean="0" bmk="">
                <a:cs typeface="Times New Roman" pitchFamily="18" charset="0"/>
              </a:rPr>
              <a:t>2.7 Assumptions and Dependencies</a:t>
            </a:r>
          </a:p>
          <a:p>
            <a:pPr marL="0" lvl="1" algn="just" eaLnBrk="0" fontAlgn="base" hangingPunct="0">
              <a:spcBef>
                <a:spcPct val="0"/>
              </a:spcBef>
              <a:spcAft>
                <a:spcPct val="0"/>
              </a:spcAft>
            </a:pPr>
            <a:endParaRPr lang="en-US" sz="1200" b="1" dirty="0" smtClean="0" bmk="">
              <a:cs typeface="Times New Roman" pitchFamily="18" charset="0"/>
            </a:endParaRPr>
          </a:p>
          <a:p>
            <a:pPr lvl="0" algn="just" eaLnBrk="0" fontAlgn="base" hangingPunct="0">
              <a:spcBef>
                <a:spcPct val="0"/>
              </a:spcBef>
              <a:spcAft>
                <a:spcPct val="0"/>
              </a:spcAft>
            </a:pPr>
            <a:r>
              <a:rPr lang="en-US" sz="1200" dirty="0" smtClean="0" bmk="">
                <a:ea typeface="Times New Roman" pitchFamily="18" charset="0"/>
                <a:cs typeface="Times New Roman" pitchFamily="18" charset="0"/>
              </a:rPr>
              <a:t>There are no development assumptions or dependencies.</a:t>
            </a:r>
          </a:p>
          <a:p>
            <a:pPr lvl="0" algn="just" eaLnBrk="0" fontAlgn="base" hangingPunct="0">
              <a:spcBef>
                <a:spcPct val="0"/>
              </a:spcBef>
              <a:spcAft>
                <a:spcPct val="0"/>
              </a:spcAft>
            </a:pPr>
            <a:endParaRPr lang="en-US" b="1" dirty="0" smtClean="0" bmk="">
              <a:cs typeface="Times New Roman" pitchFamily="18" charset="0"/>
            </a:endParaRPr>
          </a:p>
          <a:p>
            <a:pPr lvl="0" algn="just" eaLnBrk="0" fontAlgn="base" hangingPunct="0">
              <a:spcBef>
                <a:spcPct val="0"/>
              </a:spcBef>
              <a:spcAft>
                <a:spcPct val="0"/>
              </a:spcAft>
            </a:pPr>
            <a:r>
              <a:rPr lang="en-US" sz="1600" b="1" dirty="0" smtClean="0" bmk="">
                <a:cs typeface="Times New Roman" pitchFamily="18" charset="0"/>
              </a:rPr>
              <a:t>3. External Interface Requirements</a:t>
            </a:r>
          </a:p>
          <a:p>
            <a:pPr marL="0" lvl="1" algn="just" eaLnBrk="0" fontAlgn="base" hangingPunct="0">
              <a:spcBef>
                <a:spcPct val="0"/>
              </a:spcBef>
              <a:spcAft>
                <a:spcPct val="0"/>
              </a:spcAft>
            </a:pPr>
            <a:endParaRPr lang="en-US" b="1" dirty="0" smtClean="0" bmk="">
              <a:cs typeface="Times New Roman" pitchFamily="18" charset="0"/>
            </a:endParaRPr>
          </a:p>
          <a:p>
            <a:pPr marL="0" lvl="1" algn="just" eaLnBrk="0" fontAlgn="base" hangingPunct="0">
              <a:spcBef>
                <a:spcPct val="0"/>
              </a:spcBef>
              <a:spcAft>
                <a:spcPct val="0"/>
              </a:spcAft>
            </a:pPr>
            <a:r>
              <a:rPr lang="en-US" sz="2000" b="1" dirty="0" smtClean="0" bmk="">
                <a:cs typeface="Times New Roman" pitchFamily="18" charset="0"/>
              </a:rPr>
              <a:t>3.1 User Interfaces</a:t>
            </a:r>
          </a:p>
          <a:p>
            <a:pPr marL="0" lvl="1" algn="just" eaLnBrk="0" fontAlgn="base" hangingPunct="0">
              <a:spcBef>
                <a:spcPct val="0"/>
              </a:spcBef>
              <a:spcAft>
                <a:spcPct val="0"/>
              </a:spcAft>
            </a:pPr>
            <a:endParaRPr lang="en-US" b="1" dirty="0" smtClean="0" bmk="">
              <a:cs typeface="Times New Roman" pitchFamily="18" charset="0"/>
            </a:endParaRPr>
          </a:p>
          <a:p>
            <a:pPr lvl="0" algn="just" eaLnBrk="0" fontAlgn="base" hangingPunct="0">
              <a:spcBef>
                <a:spcPct val="0"/>
              </a:spcBef>
              <a:spcAft>
                <a:spcPct val="0"/>
              </a:spcAft>
            </a:pPr>
            <a:r>
              <a:rPr lang="en-US" sz="1200" dirty="0" smtClean="0" bmk="">
                <a:ea typeface="Times New Roman" pitchFamily="18" charset="0"/>
                <a:cs typeface="Times New Roman" pitchFamily="18" charset="0"/>
              </a:rPr>
              <a:t>The website should work and be tested against IE, Firefox, Google Chrome and</a:t>
            </a:r>
          </a:p>
          <a:p>
            <a:pPr lvl="0" algn="just" eaLnBrk="0" fontAlgn="base" hangingPunct="0">
              <a:spcBef>
                <a:spcPct val="0"/>
              </a:spcBef>
              <a:spcAft>
                <a:spcPct val="0"/>
              </a:spcAft>
            </a:pPr>
            <a:r>
              <a:rPr lang="en-US" sz="1200" dirty="0" smtClean="0" bmk="">
                <a:ea typeface="Times New Roman" pitchFamily="18" charset="0"/>
                <a:cs typeface="Times New Roman" pitchFamily="18" charset="0"/>
              </a:rPr>
              <a:t> Netscape.</a:t>
            </a:r>
          </a:p>
          <a:p>
            <a:pPr lvl="0" algn="just" eaLnBrk="0" fontAlgn="base" hangingPunct="0">
              <a:spcBef>
                <a:spcPct val="0"/>
              </a:spcBef>
              <a:spcAft>
                <a:spcPct val="0"/>
              </a:spcAft>
            </a:pPr>
            <a:endParaRPr lang="en-US" b="1" dirty="0" smtClean="0" bmk="">
              <a:cs typeface="Times New Roman" pitchFamily="18" charset="0"/>
            </a:endParaRPr>
          </a:p>
          <a:p>
            <a:pPr marL="0" lvl="1" algn="just" eaLnBrk="0" fontAlgn="base" hangingPunct="0">
              <a:spcBef>
                <a:spcPct val="0"/>
              </a:spcBef>
              <a:spcAft>
                <a:spcPct val="0"/>
              </a:spcAft>
            </a:pPr>
            <a:r>
              <a:rPr lang="en-US" sz="1600" b="1" dirty="0" smtClean="0" bmk="">
                <a:cs typeface="Times New Roman" pitchFamily="18" charset="0"/>
              </a:rPr>
              <a:t>3.2 Hardware Interfaces</a:t>
            </a:r>
          </a:p>
          <a:p>
            <a:pPr algn="just"/>
            <a:endParaRPr lang="en-US" dirty="0" smtClean="0"/>
          </a:p>
          <a:p>
            <a:pPr lvl="0" algn="just"/>
            <a:r>
              <a:rPr lang="en-US" sz="1200" dirty="0" smtClean="0" bmk="">
                <a:ea typeface="Times New Roman" pitchFamily="18" charset="0"/>
                <a:cs typeface="Times New Roman" pitchFamily="18" charset="0"/>
              </a:rPr>
              <a:t>There are no special hardware interface requirements</a:t>
            </a:r>
          </a:p>
          <a:p>
            <a:pPr algn="just"/>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571</TotalTime>
  <Words>2502</Words>
  <Application>Microsoft Office PowerPoint</Application>
  <PresentationFormat>A4 Paper (210x297 mm)</PresentationFormat>
  <Paragraphs>420</Paragraphs>
  <Slides>25</Slides>
  <Notes>1</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vector>
  </TitlesOfParts>
  <Company>HP</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sanchit</dc:creator>
  <cp:lastModifiedBy>SHUBHAM SISODIA</cp:lastModifiedBy>
  <cp:revision>31</cp:revision>
  <dcterms:created xsi:type="dcterms:W3CDTF">2019-09-30T06:42:42Z</dcterms:created>
  <dcterms:modified xsi:type="dcterms:W3CDTF">2019-11-25T15:09:53Z</dcterms:modified>
</cp:coreProperties>
</file>

<file path=docProps/thumbnail.jpeg>
</file>